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7" r:id="rId3"/>
    <p:sldId id="257" r:id="rId4"/>
    <p:sldId id="309" r:id="rId5"/>
    <p:sldId id="287" r:id="rId6"/>
    <p:sldId id="323" r:id="rId7"/>
    <p:sldId id="320" r:id="rId8"/>
    <p:sldId id="286" r:id="rId9"/>
    <p:sldId id="269" r:id="rId10"/>
    <p:sldId id="311" r:id="rId11"/>
    <p:sldId id="291" r:id="rId12"/>
    <p:sldId id="292" r:id="rId13"/>
    <p:sldId id="293" r:id="rId14"/>
    <p:sldId id="259" r:id="rId15"/>
    <p:sldId id="310" r:id="rId16"/>
    <p:sldId id="289" r:id="rId17"/>
    <p:sldId id="260" r:id="rId18"/>
    <p:sldId id="294" r:id="rId19"/>
    <p:sldId id="261" r:id="rId20"/>
    <p:sldId id="290" r:id="rId21"/>
    <p:sldId id="264" r:id="rId22"/>
    <p:sldId id="316" r:id="rId23"/>
    <p:sldId id="262" r:id="rId24"/>
    <p:sldId id="307" r:id="rId25"/>
    <p:sldId id="296" r:id="rId26"/>
    <p:sldId id="297" r:id="rId27"/>
    <p:sldId id="272" r:id="rId28"/>
    <p:sldId id="298" r:id="rId29"/>
    <p:sldId id="299" r:id="rId30"/>
    <p:sldId id="319" r:id="rId31"/>
    <p:sldId id="280" r:id="rId32"/>
    <p:sldId id="278" r:id="rId33"/>
    <p:sldId id="300" r:id="rId34"/>
    <p:sldId id="321" r:id="rId35"/>
    <p:sldId id="322" r:id="rId36"/>
    <p:sldId id="318" r:id="rId37"/>
    <p:sldId id="284" r:id="rId38"/>
    <p:sldId id="301" r:id="rId39"/>
    <p:sldId id="282" r:id="rId40"/>
    <p:sldId id="283" r:id="rId41"/>
    <p:sldId id="288" r:id="rId42"/>
    <p:sldId id="271" r:id="rId43"/>
    <p:sldId id="324" r:id="rId44"/>
    <p:sldId id="2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16"/>
    <p:restoredTop sz="94726"/>
  </p:normalViewPr>
  <p:slideViewPr>
    <p:cSldViewPr snapToGrid="0">
      <p:cViewPr varScale="1">
        <p:scale>
          <a:sx n="98" d="100"/>
          <a:sy n="98" d="100"/>
        </p:scale>
        <p:origin x="4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25795-31AA-384B-8431-97E28D2C20C8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79293-8697-434F-B3D1-21773553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11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9293-8697-434F-B3D1-21773553C3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10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9293-8697-434F-B3D1-21773553C3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52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9293-8697-434F-B3D1-21773553C3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87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9293-8697-434F-B3D1-21773553C3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9293-8697-434F-B3D1-21773553C3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1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9293-8697-434F-B3D1-21773553C3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8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9293-8697-434F-B3D1-21773553C3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4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79293-8697-434F-B3D1-21773553C3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65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8E65-A3DC-8ECF-E1A8-6BA0B54CA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D3B9E-BEA4-D584-52B6-4116F8851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118C0-8276-E0BC-1D8E-B498D436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927C7-5F32-5BC5-8126-1896DAA9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C5107-FEE1-CAE9-F00E-FE53CA67A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4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47F0-7F03-7CE0-3282-A5037B4A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245F67-C8FE-07D8-743B-4898CF323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5ACF7-52FA-0786-30FF-9EB6DCE5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4A220-5499-080E-4F45-E0F75AEB6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75525-26B6-3852-8EEE-8B89283A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8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BAC49F-F937-C9A5-C80C-8F4C118F4B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87928-B9B0-3E1C-03D7-F92EFB369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47B9F-A88C-169A-EA93-77B6DF94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1D9FF-3F1A-6D9B-F7AA-A31213F1D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E14C6-1822-F175-18CB-929EB063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60E9-3310-D97C-2053-0BE64A38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A81E-4D23-E1BA-7C6F-26EE8143E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AAB47-B441-8EE2-9682-4337E318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35D83-64B2-99EA-491C-62573B079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6E915-72BF-AF2E-DE38-E730DD3BA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03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4FCE-E4A2-4A79-8612-649E3900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B41C8-CDB8-5831-BDA2-CC682B3E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C05A0-FE96-C5FE-A371-D59F6B938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22C70-21BA-7707-F00F-125F9067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2575-2C5A-FD95-384E-49C80960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1059-DFE8-DB1D-9B24-B1467474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4C5BC-0A29-8340-FAAF-0A4C34BDF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5F544F-9E0A-86E8-B21C-4F51BC762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81195-586B-0909-2644-F41D4613A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7D8F9-C11E-CFB9-0BA0-59C9D217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CF985-E333-6EF4-9E65-F1F83A18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7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7D71-BD9F-4565-A968-7F399D308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B5B2D-95BB-487B-870D-0945E243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7D9F9-220A-28E8-C4D3-D31A96BFB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F511C-71DB-999D-EEEF-6D7FBFACB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47708-10DB-B043-9329-945F7C180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7E001-F657-031B-024D-9572A0AE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9C099-7D67-CB57-32B5-BFC6EAAA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35E9C-1032-82AA-FD18-E7C1E88C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7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9F2F3-B726-A7F5-AF57-E5E74B02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49DA8-4B85-903F-2EC6-4A0659D7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74E83-B0BF-319B-65DC-63AB135C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80C4A-B643-C41C-C856-B72A4421F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1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CE1933-B1B0-DC88-75FB-C428AD3E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10EA6-E4E2-8CFE-A007-A770444C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DCD0D-CF8E-2D43-B6A5-F74A2161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6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848B-4395-1700-B936-B5C29F71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51FE-B7AF-22BF-D3A7-F619EFD37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70E7-B3D4-802C-52E9-FC88A6988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6BB4F-D1D4-7BBB-25E7-9BAC4499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9B014-2C99-139F-B08D-347FD01F8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69D80-7B83-BD3A-8BC2-2B7FAE15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68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0BE8-4E82-E693-1638-5F337A4A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E8D527-A752-8CAF-2710-3013ADC8D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609F2-1DAD-83EC-C4B3-4C2699852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3444D-E37E-37D7-F0FF-0CFB1DC4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53A6C-36D9-FED9-8DEB-27F16F2A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7758F-86A4-A57C-5F49-65E9F278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0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1BE79-EE42-3BAC-43CF-BAD881B8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5F6C2-2B89-843D-B65D-1A084E0E7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4E20-EB0B-248A-E40A-C695221E4F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04807-2A5C-6B45-A62C-BD89319478A0}" type="datetimeFigureOut">
              <a:rPr lang="en-US" smtClean="0"/>
              <a:t>12/18/25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0438A-42D1-67AB-1A08-A09D8E5DF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54D96-1FD3-78FE-1221-327FBBB49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25AAF0-C4B4-C047-BB9E-943F17652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56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490C4-2B2E-BA47-8899-5FC3D84AC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14" y="812245"/>
            <a:ext cx="5047846" cy="2195748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/>
              <a:t>Sales Analysis &amp; Actionable Insights for Doubling Company Profits to £19m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5D7FA-ED06-5BC7-DD97-E07D62DB5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14" y="3820238"/>
            <a:ext cx="4620584" cy="77549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Sales Data:</a:t>
            </a:r>
          </a:p>
          <a:p>
            <a:pPr algn="l"/>
            <a:r>
              <a:rPr lang="en-US" dirty="0"/>
              <a:t>January 2023-October 2025</a:t>
            </a:r>
          </a:p>
        </p:txBody>
      </p:sp>
      <p:pic>
        <p:nvPicPr>
          <p:cNvPr id="5" name="Picture 4" descr="A logo for a furniture company&#10;&#10;AI-generated content may be incorrect.">
            <a:extLst>
              <a:ext uri="{FF2B5EF4-FFF2-40B4-BE49-F238E27FC236}">
                <a16:creationId xmlns:a16="http://schemas.microsoft.com/office/drawing/2014/main" id="{024FB6EC-3490-8847-5060-59282575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7" r="6466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2263076-81F5-93B3-86C9-042C08FBFB20}"/>
              </a:ext>
            </a:extLst>
          </p:cNvPr>
          <p:cNvSpPr txBox="1">
            <a:spLocks/>
          </p:cNvSpPr>
          <p:nvPr/>
        </p:nvSpPr>
        <p:spPr>
          <a:xfrm>
            <a:off x="804314" y="5735782"/>
            <a:ext cx="4799652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Adriaan van Heerden </a:t>
            </a:r>
            <a:r>
              <a:rPr lang="en-US" sz="1400" b="1" dirty="0"/>
              <a:t>PhD (Cantab) FRGS</a:t>
            </a:r>
          </a:p>
        </p:txBody>
      </p:sp>
    </p:spTree>
    <p:extLst>
      <p:ext uri="{BB962C8B-B14F-4D97-AF65-F5344CB8AC3E}">
        <p14:creationId xmlns:p14="http://schemas.microsoft.com/office/powerpoint/2010/main" val="2865944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sales and sales&#10;&#10;AI-generated content may be incorrect.">
            <a:extLst>
              <a:ext uri="{FF2B5EF4-FFF2-40B4-BE49-F238E27FC236}">
                <a16:creationId xmlns:a16="http://schemas.microsoft.com/office/drawing/2014/main" id="{08978C8B-15DA-1D3B-D3E8-D1CC6A31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85" y="0"/>
            <a:ext cx="9149335" cy="6854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CD71B7-FE51-B3BB-996A-324AEA4BADED}"/>
              </a:ext>
            </a:extLst>
          </p:cNvPr>
          <p:cNvSpPr txBox="1"/>
          <p:nvPr/>
        </p:nvSpPr>
        <p:spPr>
          <a:xfrm>
            <a:off x="261258" y="1293224"/>
            <a:ext cx="2506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Consistently lower sales in February, combined with drop off in sales in January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F9BF3-A291-7222-71EE-91B462DC33A9}"/>
              </a:ext>
            </a:extLst>
          </p:cNvPr>
          <p:cNvSpPr txBox="1"/>
          <p:nvPr/>
        </p:nvSpPr>
        <p:spPr>
          <a:xfrm>
            <a:off x="261258" y="4364447"/>
            <a:ext cx="2506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Address with root cause analysis &amp; targeted campaigns in lowest selling products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305118C-7D68-167D-7BEF-F7FC684DAAF0}"/>
              </a:ext>
            </a:extLst>
          </p:cNvPr>
          <p:cNvSpPr/>
          <p:nvPr/>
        </p:nvSpPr>
        <p:spPr>
          <a:xfrm>
            <a:off x="979714" y="2717074"/>
            <a:ext cx="783772" cy="14369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E32A517D-A23D-BACC-F974-504E77FA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611" y="61743"/>
            <a:ext cx="9056389" cy="6796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0FA68B-64A8-E5AB-53BC-3ABA632958B5}"/>
              </a:ext>
            </a:extLst>
          </p:cNvPr>
          <p:cNvSpPr txBox="1"/>
          <p:nvPr/>
        </p:nvSpPr>
        <p:spPr>
          <a:xfrm>
            <a:off x="104930" y="491501"/>
            <a:ext cx="300070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GB" sz="1300" dirty="0"/>
              <a:t>==============================</a:t>
            </a:r>
          </a:p>
          <a:p>
            <a:pPr latinLnBrk="1"/>
            <a:r>
              <a:rPr lang="en-GB" sz="1300" b="1" dirty="0"/>
              <a:t>JANUARY PRODUCT PERFORMANCE – </a:t>
            </a:r>
          </a:p>
          <a:p>
            <a:pPr latinLnBrk="1"/>
            <a:r>
              <a:rPr lang="en-GB" sz="1300" b="1" dirty="0"/>
              <a:t>YEAR-OVER-YEAR</a:t>
            </a:r>
          </a:p>
          <a:p>
            <a:pPr latinLnBrk="1"/>
            <a:r>
              <a:rPr lang="en-GB" sz="1300" dirty="0"/>
              <a:t>==============================</a:t>
            </a:r>
          </a:p>
          <a:p>
            <a:pPr latinLnBrk="1"/>
            <a:r>
              <a:rPr lang="en-GB" sz="1300" dirty="0"/>
              <a:t>Products Contributing to January </a:t>
            </a:r>
          </a:p>
          <a:p>
            <a:pPr latinLnBrk="1"/>
            <a:r>
              <a:rPr lang="en-GB" sz="1300" dirty="0"/>
              <a:t>Decline (Jan 2024 vs Jan 2025):</a:t>
            </a:r>
          </a:p>
          <a:p>
            <a:pPr latinLnBrk="1"/>
            <a:r>
              <a:rPr lang="en-GB" sz="1300" dirty="0"/>
              <a:t>-------------------------------------------------</a:t>
            </a:r>
          </a:p>
          <a:p>
            <a:pPr latinLnBrk="1"/>
            <a:r>
              <a:rPr lang="en-GB" sz="1300" dirty="0"/>
              <a:t>Bed Frame: £-39,750 (-54.0%)</a:t>
            </a:r>
          </a:p>
          <a:p>
            <a:pPr latinLnBrk="1"/>
            <a:r>
              <a:rPr lang="en-GB" sz="1300" dirty="0"/>
              <a:t>Wardrobe: £-31,305 (-36.4%)</a:t>
            </a:r>
          </a:p>
          <a:p>
            <a:pPr latinLnBrk="1"/>
            <a:r>
              <a:rPr lang="en-GB" sz="1300" dirty="0"/>
              <a:t>Office Desk: £-26,080 (-50.3%)</a:t>
            </a:r>
          </a:p>
          <a:p>
            <a:pPr latinLnBrk="1"/>
            <a:r>
              <a:rPr lang="en-GB" sz="1300" dirty="0"/>
              <a:t>Armchair: £-8,035 (-27.7%)</a:t>
            </a:r>
          </a:p>
          <a:p>
            <a:pPr latinLnBrk="1"/>
            <a:r>
              <a:rPr lang="en-GB" sz="1300" dirty="0"/>
              <a:t>TV Stand: £-5,316 (-32.7%)</a:t>
            </a:r>
          </a:p>
          <a:p>
            <a:pPr latinLnBrk="1"/>
            <a:endParaRPr lang="en-GB" sz="1300" dirty="0"/>
          </a:p>
          <a:p>
            <a:pPr latinLnBrk="1"/>
            <a:r>
              <a:rPr lang="en-GB" sz="1300" dirty="0"/>
              <a:t>==============================</a:t>
            </a:r>
          </a:p>
          <a:p>
            <a:pPr latinLnBrk="1"/>
            <a:r>
              <a:rPr lang="en-GB" sz="1300" dirty="0"/>
              <a:t>JANUARY VS FEBRUARY – </a:t>
            </a:r>
          </a:p>
          <a:p>
            <a:pPr latinLnBrk="1"/>
            <a:r>
              <a:rPr lang="en-GB" sz="1300" dirty="0"/>
              <a:t>ABSOLUTE COMPARISON</a:t>
            </a:r>
          </a:p>
          <a:p>
            <a:pPr latinLnBrk="1"/>
            <a:r>
              <a:rPr lang="en-GB" sz="1300" dirty="0"/>
              <a:t>==============================</a:t>
            </a:r>
          </a:p>
          <a:p>
            <a:pPr latinLnBrk="1"/>
            <a:r>
              <a:rPr lang="en-GB" sz="1300" dirty="0"/>
              <a:t>Average January Sales: £347,146</a:t>
            </a:r>
          </a:p>
          <a:p>
            <a:pPr latinLnBrk="1"/>
            <a:r>
              <a:rPr lang="en-GB" sz="1300" dirty="0"/>
              <a:t>Average February Sales: £267,837</a:t>
            </a:r>
          </a:p>
          <a:p>
            <a:pPr latinLnBrk="1"/>
            <a:r>
              <a:rPr lang="en-GB" sz="1300" dirty="0"/>
              <a:t>Difference: £79,310</a:t>
            </a:r>
          </a:p>
          <a:p>
            <a:pPr latinLnBrk="1"/>
            <a:endParaRPr lang="en-GB" sz="1300" dirty="0"/>
          </a:p>
          <a:p>
            <a:pPr latinLnBrk="1"/>
            <a:r>
              <a:rPr lang="en-GB" sz="1300" dirty="0"/>
              <a:t>✓ January is still 29.6% higher than </a:t>
            </a:r>
          </a:p>
          <a:p>
            <a:pPr latinLnBrk="1"/>
            <a:r>
              <a:rPr lang="en-GB" sz="1300" dirty="0"/>
              <a:t>     February on average</a:t>
            </a:r>
          </a:p>
          <a:p>
            <a:pPr latinLnBrk="1"/>
            <a:r>
              <a:rPr lang="en-GB" sz="1300" dirty="0"/>
              <a:t>✓ But January is declining rapidly </a:t>
            </a:r>
          </a:p>
          <a:p>
            <a:pPr latinLnBrk="1"/>
            <a:r>
              <a:rPr lang="en-GB" sz="1300" dirty="0"/>
              <a:t>     (-20.9% YoY)</a:t>
            </a:r>
          </a:p>
          <a:p>
            <a:pPr latinLnBrk="1"/>
            <a:r>
              <a:rPr lang="en-GB" sz="1300" dirty="0"/>
              <a:t>✓ February is stable but chronically low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5C3191-9BE5-5C8A-09A9-AC18B746DC00}"/>
              </a:ext>
            </a:extLst>
          </p:cNvPr>
          <p:cNvCxnSpPr/>
          <p:nvPr/>
        </p:nvCxnSpPr>
        <p:spPr>
          <a:xfrm>
            <a:off x="3090641" y="91723"/>
            <a:ext cx="0" cy="66688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049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C5166D-3ECD-20F0-3141-EEE4B9E04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96992"/>
            <a:ext cx="6072266" cy="5064016"/>
          </a:xfrm>
        </p:spPr>
        <p:txBody>
          <a:bodyPr>
            <a:noAutofit/>
          </a:bodyPr>
          <a:lstStyle/>
          <a:p>
            <a:pPr marL="0" indent="0" latinLnBrk="1">
              <a:buNone/>
            </a:pPr>
            <a:r>
              <a:rPr lang="en-GB" sz="1500" dirty="0"/>
              <a:t>=========================================================</a:t>
            </a:r>
          </a:p>
          <a:p>
            <a:pPr marL="0" indent="0" latinLnBrk="1">
              <a:buNone/>
            </a:pPr>
            <a:r>
              <a:rPr lang="en-GB" sz="1600" b="1" dirty="0"/>
              <a:t>STRATEGIC RECOMMENDATIONS - PRIORITISED</a:t>
            </a:r>
          </a:p>
          <a:p>
            <a:pPr marL="0" indent="0" latinLnBrk="1">
              <a:buNone/>
            </a:pPr>
            <a:r>
              <a:rPr lang="en-GB" sz="1500" dirty="0"/>
              <a:t>=========================================================</a:t>
            </a:r>
          </a:p>
          <a:p>
            <a:pPr marL="0" indent="0" latinLnBrk="1">
              <a:buNone/>
            </a:pPr>
            <a:r>
              <a:rPr lang="en-GB" sz="1500" dirty="0"/>
              <a:t>PRIORITY 1: RECOVER JANUARY SALES (URGENT)</a:t>
            </a:r>
          </a:p>
          <a:p>
            <a:pPr marL="0" indent="0" latinLnBrk="1">
              <a:buNone/>
            </a:pPr>
            <a:r>
              <a:rPr lang="en-GB" sz="1500" dirty="0"/>
              <a:t>━━━━━━━━━━━━━━━━━━━━━━━━━━━━━━</a:t>
            </a:r>
          </a:p>
          <a:p>
            <a:pPr marL="0" indent="0" latinLnBrk="1">
              <a:buNone/>
            </a:pPr>
            <a:r>
              <a:rPr lang="en-GB" sz="1500" b="1" dirty="0"/>
              <a:t>Revenue at Risk: £78,122</a:t>
            </a:r>
          </a:p>
          <a:p>
            <a:pPr latinLnBrk="1"/>
            <a:r>
              <a:rPr lang="en-GB" sz="1500" dirty="0"/>
              <a:t>Urgency: </a:t>
            </a:r>
            <a:r>
              <a:rPr lang="en-GB" sz="1500" b="1" dirty="0">
                <a:solidFill>
                  <a:srgbClr val="FF0000"/>
                </a:solidFill>
              </a:rPr>
              <a:t>HIGH</a:t>
            </a:r>
            <a:r>
              <a:rPr lang="en-GB" sz="1500" dirty="0"/>
              <a:t> - This is a new problem that's getting worse</a:t>
            </a:r>
          </a:p>
          <a:p>
            <a:pPr latinLnBrk="1"/>
            <a:r>
              <a:rPr lang="en-GB" sz="1500" dirty="0"/>
              <a:t>Recovery Potential: </a:t>
            </a:r>
            <a:r>
              <a:rPr lang="en-GB" sz="1500" b="1" dirty="0">
                <a:solidFill>
                  <a:srgbClr val="FF0000"/>
                </a:solidFill>
              </a:rPr>
              <a:t>HIGH</a:t>
            </a:r>
            <a:r>
              <a:rPr lang="en-GB" sz="1500" dirty="0"/>
              <a:t> - We had this revenue last year</a:t>
            </a:r>
          </a:p>
          <a:p>
            <a:pPr marL="0" indent="0" latinLnBrk="1">
              <a:buNone/>
            </a:pPr>
            <a:r>
              <a:rPr lang="en-GB" sz="1500" dirty="0"/>
              <a:t>━━━━━━━━━━━━━━━━━━━━━━━━━━━━━━</a:t>
            </a:r>
          </a:p>
          <a:p>
            <a:pPr marL="0" indent="0" latinLnBrk="1">
              <a:buNone/>
            </a:pPr>
            <a:r>
              <a:rPr lang="en-GB" sz="1500" dirty="0"/>
              <a:t>PRIORITY 2: ADDRESS CHRONIC FEBRUARY WEAKNESS (IMPORTANT)</a:t>
            </a:r>
          </a:p>
          <a:p>
            <a:pPr marL="0" indent="0" latinLnBrk="1">
              <a:buNone/>
            </a:pPr>
            <a:r>
              <a:rPr lang="en-GB" sz="1500" dirty="0"/>
              <a:t>━━━━━━━━━━━━━━━━━━━━━━━━━━━━━━</a:t>
            </a:r>
          </a:p>
          <a:p>
            <a:pPr marL="0" indent="0" latinLnBrk="1">
              <a:buNone/>
            </a:pPr>
            <a:r>
              <a:rPr lang="en-GB" sz="1500" b="1" dirty="0"/>
              <a:t>Chronic Deficit: £68,411 below monthly average</a:t>
            </a:r>
          </a:p>
          <a:p>
            <a:pPr latinLnBrk="1"/>
            <a:r>
              <a:rPr lang="en-GB" sz="1500" dirty="0"/>
              <a:t>Urgency: </a:t>
            </a:r>
            <a:r>
              <a:rPr lang="en-GB" sz="1500" b="1" dirty="0">
                <a:solidFill>
                  <a:schemeClr val="accent2">
                    <a:lumMod val="75000"/>
                  </a:schemeClr>
                </a:solidFill>
              </a:rPr>
              <a:t>MODERATE</a:t>
            </a:r>
            <a:r>
              <a:rPr lang="en-GB" sz="1500" dirty="0"/>
              <a:t> - Stable but consistently underperforming</a:t>
            </a:r>
          </a:p>
          <a:p>
            <a:pPr latinLnBrk="1"/>
            <a:r>
              <a:rPr lang="en-GB" sz="1500" dirty="0"/>
              <a:t>Recovery Potential: </a:t>
            </a:r>
            <a:r>
              <a:rPr lang="en-GB" sz="1500" b="1" dirty="0">
                <a:solidFill>
                  <a:schemeClr val="accent2">
                    <a:lumMod val="75000"/>
                  </a:schemeClr>
                </a:solidFill>
              </a:rPr>
              <a:t>MODERATE</a:t>
            </a:r>
            <a:r>
              <a:rPr lang="en-GB" sz="1500" dirty="0"/>
              <a:t> - Structural issue, harder to fix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A9E73-5680-6FE8-E771-22D6448B9AF4}"/>
              </a:ext>
            </a:extLst>
          </p:cNvPr>
          <p:cNvSpPr txBox="1"/>
          <p:nvPr/>
        </p:nvSpPr>
        <p:spPr>
          <a:xfrm>
            <a:off x="6745574" y="1741903"/>
            <a:ext cx="5021704" cy="350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GB" sz="1500" dirty="0"/>
              <a:t>━━━━━━━━━━━━━━━━━━━━━━━━━</a:t>
            </a:r>
          </a:p>
          <a:p>
            <a:pPr latinLnBrk="1"/>
            <a:r>
              <a:rPr lang="en-GB" sz="1500" dirty="0"/>
              <a:t>BOTTOM LINE:</a:t>
            </a:r>
          </a:p>
          <a:p>
            <a:pPr latinLnBrk="1"/>
            <a:r>
              <a:rPr lang="en-GB" sz="1500" dirty="0"/>
              <a:t>━━━━━━━━━━━━━━━━━━━━━━━━━</a:t>
            </a:r>
          </a:p>
          <a:p>
            <a:pPr marL="285750" indent="-28575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/>
              <a:t>January is our BIGGEST opportunity: £78,122 in recently lost revenue</a:t>
            </a:r>
          </a:p>
          <a:p>
            <a:pPr marL="285750" indent="-28575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/>
              <a:t>February is important but more structural: £68,411         chronic gap</a:t>
            </a:r>
          </a:p>
          <a:p>
            <a:pPr marL="285750" indent="-28575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/>
              <a:t>Focus 70% of resources on January, 30% on February</a:t>
            </a:r>
          </a:p>
          <a:p>
            <a:pPr marL="285750" indent="-28575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dirty="0"/>
              <a:t>January is easier to fix because we just need to recover what we recently lost</a:t>
            </a:r>
          </a:p>
          <a:p>
            <a:pPr marL="285750" indent="-285750" latinLnBrk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1500" b="1" dirty="0"/>
              <a:t>Total Q1 opportunity: £146,533</a:t>
            </a:r>
          </a:p>
          <a:p>
            <a:pPr latinLnBrk="1"/>
            <a:r>
              <a:rPr lang="en-GB" sz="1500" dirty="0"/>
              <a:t>━━━━━━━━━━━━━━━━━━━━━━━━━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943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04C10C-9691-B8F2-DEF8-7274C4DCCDB7}"/>
              </a:ext>
            </a:extLst>
          </p:cNvPr>
          <p:cNvSpPr txBox="1"/>
          <p:nvPr/>
        </p:nvSpPr>
        <p:spPr>
          <a:xfrm>
            <a:off x="316042" y="189651"/>
            <a:ext cx="5530122" cy="6340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atinLnBrk="1"/>
            <a:endParaRPr lang="en-GB" sz="1300" b="1" dirty="0"/>
          </a:p>
          <a:p>
            <a:pPr latinLnBrk="1"/>
            <a:r>
              <a:rPr lang="en-GB" sz="1600" b="1" dirty="0"/>
              <a:t>ACTION PLAN FOR JANUARY 2026:</a:t>
            </a:r>
          </a:p>
          <a:p>
            <a:pPr latinLnBrk="1"/>
            <a:endParaRPr lang="en-GB" sz="1300" b="1" dirty="0"/>
          </a:p>
          <a:p>
            <a:pPr marL="228600" indent="-228600" latinLnBrk="1">
              <a:buAutoNum type="arabicPeriod"/>
            </a:pPr>
            <a:r>
              <a:rPr lang="en-GB" sz="1300" dirty="0"/>
              <a:t>🎯 "New Year, New Workspace" Campaign (Launch Dec 26-Jan 15)</a:t>
            </a:r>
          </a:p>
          <a:p>
            <a:pPr latinLnBrk="1"/>
            <a:endParaRPr lang="en-GB" sz="1300" dirty="0"/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Target products that declined most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Position as "fresh start" for the new year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Early bird discount for orders placed before Jan 10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Target: Recover 50% of loss = £39,061</a:t>
            </a:r>
          </a:p>
          <a:p>
            <a:pPr latinLnBrk="1"/>
            <a:endParaRPr lang="en-GB" sz="1300" dirty="0"/>
          </a:p>
          <a:p>
            <a:pPr latinLnBrk="1"/>
            <a:r>
              <a:rPr lang="en-GB" sz="1300" dirty="0"/>
              <a:t>2. 📧 Win Back Lost January Customers</a:t>
            </a:r>
          </a:p>
          <a:p>
            <a:pPr latinLnBrk="1"/>
            <a:endParaRPr lang="en-GB" sz="1300" dirty="0"/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Identify customers who bought in Jan 2024 but not Jan 2025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Send personalised "We Miss You" campaign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Offer 15% discount code valid Jan 1-31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Target: Recover 30% of loss = £23,436</a:t>
            </a:r>
          </a:p>
          <a:p>
            <a:pPr latinLnBrk="1"/>
            <a:endParaRPr lang="en-GB" sz="1300" dirty="0"/>
          </a:p>
          <a:p>
            <a:pPr latinLnBrk="1"/>
            <a:r>
              <a:rPr lang="en-GB" sz="1300" dirty="0"/>
              <a:t>3. 💰 Post-Holiday Promotion</a:t>
            </a:r>
          </a:p>
          <a:p>
            <a:pPr latinLnBrk="1"/>
            <a:endParaRPr lang="en-GB" sz="1300" dirty="0"/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Many competitors run sales in January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Launch "January Clearance" for slower-moving items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Bundle deals on products that declined most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Target: Recover 20% of loss = £15,624</a:t>
            </a:r>
          </a:p>
          <a:p>
            <a:pPr latinLnBrk="1"/>
            <a:endParaRPr lang="en-GB" sz="1300" dirty="0"/>
          </a:p>
          <a:p>
            <a:pPr latinLnBrk="1"/>
            <a:r>
              <a:rPr lang="en-GB" sz="1300" dirty="0"/>
              <a:t>4. 🔍 Investigate What Changed</a:t>
            </a:r>
          </a:p>
          <a:p>
            <a:pPr latinLnBrk="1"/>
            <a:endParaRPr lang="en-GB" sz="1300" dirty="0"/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Review: Did you stop any marketing campaigns?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Review: Did competitors launch aggressive January  promotions?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Review: Were there delivery issues?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Review: Did pricing change?</a:t>
            </a:r>
          </a:p>
          <a:p>
            <a:pPr lvl="1" latinLnBrk="1"/>
            <a:endParaRPr lang="en-GB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AE883-4847-9926-C586-0969B8097B80}"/>
              </a:ext>
            </a:extLst>
          </p:cNvPr>
          <p:cNvSpPr txBox="1"/>
          <p:nvPr/>
        </p:nvSpPr>
        <p:spPr>
          <a:xfrm>
            <a:off x="6224661" y="189650"/>
            <a:ext cx="5530122" cy="41857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latinLnBrk="1"/>
            <a:endParaRPr lang="en-GB" sz="1300" b="1" dirty="0"/>
          </a:p>
          <a:p>
            <a:pPr latinLnBrk="1"/>
            <a:r>
              <a:rPr lang="en-GB" sz="1600" b="1" dirty="0"/>
              <a:t>ACTION PLAN FOR FEBRUARY 2026:</a:t>
            </a:r>
          </a:p>
          <a:p>
            <a:pPr latinLnBrk="1"/>
            <a:endParaRPr lang="en-GB" sz="1300" b="1" dirty="0"/>
          </a:p>
          <a:p>
            <a:pPr marL="228600" indent="-228600" latinLnBrk="1">
              <a:buAutoNum type="arabicPeriod"/>
            </a:pPr>
            <a:r>
              <a:rPr lang="en-GB" sz="1300" dirty="0"/>
              <a:t>❄️ “Beat the Winter Blues” Campaign</a:t>
            </a:r>
          </a:p>
          <a:p>
            <a:pPr latinLnBrk="1"/>
            <a:endParaRPr lang="en-GB" sz="1300" dirty="0"/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Position products as mood-boosters for dreary February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Focus on lighting, desk accessories, comfortable seating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Target: £20,523</a:t>
            </a:r>
          </a:p>
          <a:p>
            <a:pPr latinLnBrk="1"/>
            <a:endParaRPr lang="en-GB" sz="1300" dirty="0"/>
          </a:p>
          <a:p>
            <a:pPr latinLnBrk="1"/>
            <a:r>
              <a:rPr lang="en-GB" sz="1300" dirty="0"/>
              <a:t>2. ❤️  Valentine's "Workspace Love" Campaign (Feb 10-14)</a:t>
            </a:r>
          </a:p>
          <a:p>
            <a:pPr latinLnBrk="1"/>
            <a:endParaRPr lang="en-GB" sz="1300" dirty="0"/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Gift-friendly items at special pricing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"Treat yourself" messaging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Target: £13,682</a:t>
            </a:r>
          </a:p>
          <a:p>
            <a:pPr latinLnBrk="1"/>
            <a:endParaRPr lang="en-GB" sz="1300" dirty="0"/>
          </a:p>
          <a:p>
            <a:pPr latinLnBrk="1"/>
            <a:r>
              <a:rPr lang="en-GB" sz="1300" dirty="0"/>
              <a:t>3. 🎯 February Flash Sales</a:t>
            </a:r>
          </a:p>
          <a:p>
            <a:pPr latinLnBrk="1"/>
            <a:endParaRPr lang="en-GB" sz="1300" dirty="0"/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Weekly 24-hour flash sales on different products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Create urgency in typically slow month</a:t>
            </a:r>
          </a:p>
          <a:p>
            <a:pPr marL="628650" lvl="1" indent="-171450" latinLnBrk="1">
              <a:buFont typeface="Wingdings" pitchFamily="2" charset="2"/>
              <a:buChar char="ü"/>
            </a:pPr>
            <a:r>
              <a:rPr lang="en-GB" sz="1300" dirty="0"/>
              <a:t> Target: £13,682</a:t>
            </a:r>
          </a:p>
        </p:txBody>
      </p:sp>
    </p:spTree>
    <p:extLst>
      <p:ext uri="{BB962C8B-B14F-4D97-AF65-F5344CB8AC3E}">
        <p14:creationId xmlns:p14="http://schemas.microsoft.com/office/powerpoint/2010/main" val="305170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0D3D52-6503-17FB-7354-3A72B24D9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54FA87-6533-5FD8-D807-CBE5E6F6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19ADB-7A25-153B-D7AA-A0D5A737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1074796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03 Profitability Deep Dive</a:t>
            </a:r>
          </a:p>
        </p:txBody>
      </p:sp>
    </p:spTree>
    <p:extLst>
      <p:ext uri="{BB962C8B-B14F-4D97-AF65-F5344CB8AC3E}">
        <p14:creationId xmlns:p14="http://schemas.microsoft.com/office/powerpoint/2010/main" val="1452291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6A4F5D-153C-C0BA-CAA8-A348120B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74" y="2021304"/>
            <a:ext cx="11875790" cy="28234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DDB55C-3F05-42B3-E8F1-7C8682C07A6C}"/>
              </a:ext>
            </a:extLst>
          </p:cNvPr>
          <p:cNvSpPr/>
          <p:nvPr/>
        </p:nvSpPr>
        <p:spPr>
          <a:xfrm>
            <a:off x="11069053" y="2294021"/>
            <a:ext cx="981711" cy="24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ECDE1A-FB2A-D5E9-2F24-F767242081BA}"/>
              </a:ext>
            </a:extLst>
          </p:cNvPr>
          <p:cNvSpPr/>
          <p:nvPr/>
        </p:nvSpPr>
        <p:spPr>
          <a:xfrm>
            <a:off x="11061033" y="4596065"/>
            <a:ext cx="981711" cy="24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60047E-BA7C-9F26-F45B-C9CE0A0490D9}"/>
              </a:ext>
            </a:extLst>
          </p:cNvPr>
          <p:cNvSpPr/>
          <p:nvPr/>
        </p:nvSpPr>
        <p:spPr>
          <a:xfrm>
            <a:off x="6200276" y="2286001"/>
            <a:ext cx="981711" cy="24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94CA10-D8FC-C187-6FCE-C02654198E3C}"/>
              </a:ext>
            </a:extLst>
          </p:cNvPr>
          <p:cNvSpPr/>
          <p:nvPr/>
        </p:nvSpPr>
        <p:spPr>
          <a:xfrm>
            <a:off x="6200273" y="4580022"/>
            <a:ext cx="981711" cy="24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0738858-8359-8583-8B10-0740608A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399" y="345020"/>
            <a:ext cx="10361753" cy="120308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sell 10 products, at prices ranging from £200 - £1,500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AEE9E4-8A44-9007-5367-811E048E2E89}"/>
              </a:ext>
            </a:extLst>
          </p:cNvPr>
          <p:cNvSpPr txBox="1"/>
          <p:nvPr/>
        </p:nvSpPr>
        <p:spPr>
          <a:xfrm>
            <a:off x="590578" y="4990203"/>
            <a:ext cx="11296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profitable product = Wardrobe</a:t>
            </a:r>
          </a:p>
          <a:p>
            <a:r>
              <a:rPr lang="en-US" dirty="0"/>
              <a:t>Least profitable product = Coffee Table </a:t>
            </a:r>
            <a:r>
              <a:rPr lang="en-US" dirty="0">
                <a:sym typeface="Wingdings" pitchFamily="2" charset="2"/>
              </a:rPr>
              <a:t> raise profit margin to 83%?  </a:t>
            </a:r>
            <a:r>
              <a:rPr lang="en-US" b="1" dirty="0">
                <a:sym typeface="Wingdings" pitchFamily="2" charset="2"/>
              </a:rPr>
              <a:t>potential £</a:t>
            </a:r>
            <a:r>
              <a:rPr lang="en-GB" b="1" dirty="0"/>
              <a:t>9,422 additional profit*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Sofa profit margin = 75  raise profit margin to 83%?  </a:t>
            </a:r>
            <a:r>
              <a:rPr lang="en-US" b="1" dirty="0">
                <a:sym typeface="Wingdings" pitchFamily="2" charset="2"/>
              </a:rPr>
              <a:t>potential £</a:t>
            </a:r>
            <a:r>
              <a:rPr lang="en-GB" b="1" dirty="0"/>
              <a:t>131,624 additional profit*</a:t>
            </a:r>
          </a:p>
          <a:p>
            <a:endParaRPr lang="en-GB" b="1" dirty="0"/>
          </a:p>
          <a:p>
            <a:r>
              <a:rPr lang="en-GB" b="1" dirty="0"/>
              <a:t>* Total potential opportunity = £141,045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966B19-B17A-5233-D34F-CFF162539B25}"/>
              </a:ext>
            </a:extLst>
          </p:cNvPr>
          <p:cNvSpPr/>
          <p:nvPr/>
        </p:nvSpPr>
        <p:spPr>
          <a:xfrm>
            <a:off x="5111703" y="3052354"/>
            <a:ext cx="981711" cy="24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76AED2-45FB-74A0-4D2E-067E012753FD}"/>
              </a:ext>
            </a:extLst>
          </p:cNvPr>
          <p:cNvSpPr/>
          <p:nvPr/>
        </p:nvSpPr>
        <p:spPr>
          <a:xfrm>
            <a:off x="5111704" y="4593775"/>
            <a:ext cx="981711" cy="240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7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blue bars&#10;&#10;AI-generated content may be incorrect.">
            <a:extLst>
              <a:ext uri="{FF2B5EF4-FFF2-40B4-BE49-F238E27FC236}">
                <a16:creationId xmlns:a16="http://schemas.microsoft.com/office/drawing/2014/main" id="{9E893324-2DA0-CDCF-D9E7-F5F0165A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4B8A9D2F-4A0B-770D-5C3A-855D2543E34E}"/>
              </a:ext>
            </a:extLst>
          </p:cNvPr>
          <p:cNvSpPr/>
          <p:nvPr/>
        </p:nvSpPr>
        <p:spPr>
          <a:xfrm rot="16200000">
            <a:off x="8654970" y="963592"/>
            <a:ext cx="462987" cy="4705109"/>
          </a:xfrm>
          <a:prstGeom prst="righ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FF971B-2F8B-0E28-F9AD-9532FCFB1635}"/>
              </a:ext>
            </a:extLst>
          </p:cNvPr>
          <p:cNvSpPr txBox="1"/>
          <p:nvPr/>
        </p:nvSpPr>
        <p:spPr>
          <a:xfrm>
            <a:off x="6407980" y="2677013"/>
            <a:ext cx="495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Can the profit margin of these products be increased?</a:t>
            </a:r>
          </a:p>
        </p:txBody>
      </p:sp>
    </p:spTree>
    <p:extLst>
      <p:ext uri="{BB962C8B-B14F-4D97-AF65-F5344CB8AC3E}">
        <p14:creationId xmlns:p14="http://schemas.microsoft.com/office/powerpoint/2010/main" val="1630629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aph of blue bars&#10;&#10;AI-generated content may be incorrect.">
            <a:extLst>
              <a:ext uri="{FF2B5EF4-FFF2-40B4-BE49-F238E27FC236}">
                <a16:creationId xmlns:a16="http://schemas.microsoft.com/office/drawing/2014/main" id="{2A1B5CD7-34D3-0AEE-A377-D8E454B7E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4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0A12D912-1EE3-8AD4-953D-7B163DBA5D30}"/>
              </a:ext>
            </a:extLst>
          </p:cNvPr>
          <p:cNvSpPr/>
          <p:nvPr/>
        </p:nvSpPr>
        <p:spPr>
          <a:xfrm rot="16200000">
            <a:off x="3892731" y="587828"/>
            <a:ext cx="339635" cy="446749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31B96-81A0-3D43-419A-F5A5ADC1E032}"/>
              </a:ext>
            </a:extLst>
          </p:cNvPr>
          <p:cNvSpPr txBox="1"/>
          <p:nvPr/>
        </p:nvSpPr>
        <p:spPr>
          <a:xfrm>
            <a:off x="2036793" y="1932298"/>
            <a:ext cx="3879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Discontinue &amp; shift production</a:t>
            </a:r>
          </a:p>
          <a:p>
            <a:r>
              <a:rPr lang="en-US" dirty="0"/>
              <a:t>Or do these items need redesign?  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3238DDE-D2AC-5471-56E3-D713C6305C81}"/>
              </a:ext>
            </a:extLst>
          </p:cNvPr>
          <p:cNvSpPr/>
          <p:nvPr/>
        </p:nvSpPr>
        <p:spPr>
          <a:xfrm>
            <a:off x="5530261" y="1862070"/>
            <a:ext cx="809897" cy="5225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4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with colorful circles and text&#10;&#10;AI-generated content may be incorrect.">
            <a:extLst>
              <a:ext uri="{FF2B5EF4-FFF2-40B4-BE49-F238E27FC236}">
                <a16:creationId xmlns:a16="http://schemas.microsoft.com/office/drawing/2014/main" id="{6BD3752E-D6A4-2238-7045-43843129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4" y="-1"/>
            <a:ext cx="11309995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3C4BBF-BC84-1ACC-C2C7-C73AF7AFA132}"/>
              </a:ext>
            </a:extLst>
          </p:cNvPr>
          <p:cNvSpPr txBox="1"/>
          <p:nvPr/>
        </p:nvSpPr>
        <p:spPr>
          <a:xfrm>
            <a:off x="3566160" y="4140925"/>
            <a:ext cx="41278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Sofa</a:t>
            </a:r>
            <a:r>
              <a:rPr lang="en-GB" sz="1200" dirty="0"/>
              <a:t> acts as a "heavy lifter”: we don't sell many, and our efficiency isn't great, but the sheer size of the price tag means it contributes a massive amount to our bottom line.</a:t>
            </a:r>
          </a:p>
          <a:p>
            <a:r>
              <a:rPr lang="en-GB" sz="1200" b="1" dirty="0"/>
              <a:t>Recommendation:</a:t>
            </a:r>
          </a:p>
          <a:p>
            <a:r>
              <a:rPr lang="en-GB" sz="1200" dirty="0"/>
              <a:t>Do </a:t>
            </a:r>
            <a:r>
              <a:rPr lang="en-GB" sz="1200" b="1" dirty="0"/>
              <a:t>not</a:t>
            </a:r>
            <a:r>
              <a:rPr lang="en-GB" sz="1200" dirty="0"/>
              <a:t> simply "Exit" the Sofa as the red box in the matrix suggests. That would wipe out over £1.2m in profit.</a:t>
            </a:r>
          </a:p>
          <a:p>
            <a:r>
              <a:rPr lang="en-GB" sz="1200" dirty="0"/>
              <a:t>Instead, the strategy should be </a:t>
            </a:r>
            <a:r>
              <a:rPr lang="en-GB" sz="1200" b="1" dirty="0"/>
              <a:t>"Redesign"</a:t>
            </a:r>
            <a:r>
              <a:rPr lang="en-GB" sz="1200" dirty="0"/>
              <a:t>:</a:t>
            </a:r>
          </a:p>
          <a:p>
            <a:r>
              <a:rPr lang="en-GB" sz="1200" b="1" u="sng" dirty="0"/>
              <a:t>Investigate Costs:</a:t>
            </a:r>
            <a:r>
              <a:rPr lang="en-GB" sz="1200" b="1" dirty="0"/>
              <a:t> </a:t>
            </a:r>
            <a:r>
              <a:rPr lang="en-GB" sz="1200" dirty="0"/>
              <a:t>Since the margin is low (75%), our manufacturing or shipping costs for sofas are likely too high.</a:t>
            </a:r>
          </a:p>
          <a:p>
            <a:r>
              <a:rPr lang="en-GB" sz="1200" b="1" u="sng" dirty="0"/>
              <a:t>Repricing:</a:t>
            </a:r>
            <a:r>
              <a:rPr lang="en-GB" sz="1200" dirty="0"/>
              <a:t> Can we raise the price slightly to improve the margin without killing the volume?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8025E534-E6DF-6E7C-25B0-26AEA46AB9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40971" y="4833257"/>
            <a:ext cx="2194564" cy="1097279"/>
          </a:xfrm>
          <a:prstGeom prst="curvedConnector3">
            <a:avLst>
              <a:gd name="adj1" fmla="val 10357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33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C9727B-EF80-B6A8-473F-C1BFA880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7112A-B1A8-8B27-A2D0-C12091E5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303523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C23E8-FC5F-09B4-49E1-610A53BFA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21" y="969200"/>
            <a:ext cx="5431240" cy="41931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operate in 8 regions, covering the whole of England, Wales and Scotland</a:t>
            </a:r>
          </a:p>
        </p:txBody>
      </p:sp>
      <p:pic>
        <p:nvPicPr>
          <p:cNvPr id="5" name="Picture 4" descr="A graph with blue lines&#10;&#10;AI-generated content may be incorrect.">
            <a:extLst>
              <a:ext uri="{FF2B5EF4-FFF2-40B4-BE49-F238E27FC236}">
                <a16:creationId xmlns:a16="http://schemas.microsoft.com/office/drawing/2014/main" id="{4B6DE332-48C1-9DF6-00B4-8D3AD3375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98" y="1892192"/>
            <a:ext cx="9601293" cy="4608621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4AA8D-108D-B35C-5AE4-3F61E3D0C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22" y="234312"/>
            <a:ext cx="10945037" cy="1133856"/>
          </a:xfrm>
        </p:spPr>
        <p:txBody>
          <a:bodyPr anchor="t">
            <a:normAutofit/>
          </a:bodyPr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598652E-4670-2AA9-E89B-1DFE7994A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38857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StackedSequentialRowTable"/>
                  </p202:designTagLst>
                </p202:designPr>
              </p:ext>
            </p:extLst>
          </p:nvPr>
        </p:nvGraphicFramePr>
        <p:xfrm>
          <a:off x="1271652" y="966490"/>
          <a:ext cx="9984501" cy="5764724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2254698">
                  <a:extLst>
                    <a:ext uri="{9D8B030D-6E8A-4147-A177-3AD203B41FA5}">
                      <a16:colId xmlns:a16="http://schemas.microsoft.com/office/drawing/2014/main" val="3966922304"/>
                    </a:ext>
                  </a:extLst>
                </a:gridCol>
                <a:gridCol w="7729803">
                  <a:extLst>
                    <a:ext uri="{9D8B030D-6E8A-4147-A177-3AD203B41FA5}">
                      <a16:colId xmlns:a16="http://schemas.microsoft.com/office/drawing/2014/main" val="1475446616"/>
                    </a:ext>
                  </a:extLst>
                </a:gridCol>
              </a:tblGrid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300" b="1" cap="none" spc="0">
                          <a:solidFill>
                            <a:schemeClr val="accent1"/>
                          </a:solidFill>
                        </a:rPr>
                        <a:t>01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0" cap="none" spc="0" dirty="0">
                          <a:solidFill>
                            <a:schemeClr val="tx1"/>
                          </a:solidFill>
                        </a:rPr>
                        <a:t>Executive Summary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175137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300" b="1" cap="none" spc="0">
                          <a:solidFill>
                            <a:schemeClr val="accent1"/>
                          </a:solidFill>
                        </a:rPr>
                        <a:t>02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0" cap="none" spc="0" dirty="0">
                          <a:solidFill>
                            <a:schemeClr val="tx1"/>
                          </a:solidFill>
                        </a:rPr>
                        <a:t>Sales &amp; Seasonality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314553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300" b="1" cap="none" spc="0">
                          <a:solidFill>
                            <a:schemeClr val="accent1"/>
                          </a:solidFill>
                        </a:rPr>
                        <a:t>03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2100" b="0" cap="none" spc="0" dirty="0">
                          <a:solidFill>
                            <a:schemeClr val="tx1"/>
                          </a:solidFill>
                        </a:rPr>
                        <a:t>Profitability Deep Dive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779957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300" b="1" cap="none" spc="0">
                          <a:solidFill>
                            <a:schemeClr val="accent1"/>
                          </a:solidFill>
                        </a:rPr>
                        <a:t>04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2100" b="0" cap="none" spc="0" dirty="0">
                          <a:solidFill>
                            <a:schemeClr val="tx1"/>
                          </a:solidFill>
                        </a:rPr>
                        <a:t>Quality, Returns &amp; Cost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94645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300" b="1" cap="none" spc="0" dirty="0">
                          <a:solidFill>
                            <a:schemeClr val="accent1"/>
                          </a:solidFill>
                        </a:rPr>
                        <a:t>05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0" cap="none" spc="0" dirty="0">
                          <a:solidFill>
                            <a:schemeClr val="tx1"/>
                          </a:solidFill>
                        </a:rPr>
                        <a:t>Strategic Levers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784784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300" b="1" cap="none" spc="0" dirty="0">
                          <a:solidFill>
                            <a:schemeClr val="accent1"/>
                          </a:solidFill>
                        </a:rPr>
                        <a:t>06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2100" b="0" cap="none" spc="0" dirty="0">
                          <a:solidFill>
                            <a:schemeClr val="tx1"/>
                          </a:solidFill>
                        </a:rPr>
                        <a:t>Summary &amp; Recommendations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637180"/>
                  </a:ext>
                </a:extLst>
              </a:tr>
              <a:tr h="8235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3300" b="1" cap="none" spc="0" dirty="0">
                          <a:solidFill>
                            <a:schemeClr val="accent1"/>
                          </a:solidFill>
                        </a:rPr>
                        <a:t>07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2100" b="0" cap="none" spc="0" dirty="0">
                          <a:solidFill>
                            <a:schemeClr val="tx1"/>
                          </a:solidFill>
                        </a:rPr>
                        <a:t>Appendix</a:t>
                      </a:r>
                    </a:p>
                  </a:txBody>
                  <a:tcPr marL="141446" marR="141446" marT="141446" marB="14144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841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805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BB65B70F-E1A8-03F1-76C3-96792047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607" y="42781"/>
            <a:ext cx="8780393" cy="6815219"/>
          </a:xfrm>
          <a:prstGeom prst="rect">
            <a:avLst/>
          </a:prstGeom>
        </p:spPr>
      </p:pic>
      <p:sp>
        <p:nvSpPr>
          <p:cNvPr id="18" name="Text 1">
            <a:extLst>
              <a:ext uri="{FF2B5EF4-FFF2-40B4-BE49-F238E27FC236}">
                <a16:creationId xmlns:a16="http://schemas.microsoft.com/office/drawing/2014/main" id="{D9D2598D-EB3D-7199-3120-0952AD601584}"/>
              </a:ext>
            </a:extLst>
          </p:cNvPr>
          <p:cNvSpPr/>
          <p:nvPr/>
        </p:nvSpPr>
        <p:spPr>
          <a:xfrm>
            <a:off x="186130" y="1596418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DC262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948945FD-0153-83C2-4555-46C22D0AB98D}"/>
              </a:ext>
            </a:extLst>
          </p:cNvPr>
          <p:cNvSpPr/>
          <p:nvPr/>
        </p:nvSpPr>
        <p:spPr>
          <a:xfrm>
            <a:off x="681430" y="1596418"/>
            <a:ext cx="2523251" cy="201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1400" b="1" dirty="0">
                <a:solidFill>
                  <a:srgbClr val="1E3A8A"/>
                </a:solidFill>
                <a:ea typeface="Arial" pitchFamily="34" charset="-122"/>
                <a:cs typeface="Arial" pitchFamily="34" charset="-120"/>
              </a:rPr>
              <a:t>Immediate: Reduce South West &amp; Midlands Returns</a:t>
            </a:r>
            <a:endParaRPr lang="en-US" sz="140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FAD8C788-27BE-C8B7-930C-A34F5EC7A052}"/>
              </a:ext>
            </a:extLst>
          </p:cNvPr>
          <p:cNvSpPr/>
          <p:nvPr/>
        </p:nvSpPr>
        <p:spPr>
          <a:xfrm>
            <a:off x="681430" y="1988850"/>
            <a:ext cx="2523251" cy="96755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34155"/>
                </a:solidFill>
                <a:ea typeface="Arial" pitchFamily="34" charset="-122"/>
                <a:cs typeface="Arial" pitchFamily="34" charset="-120"/>
              </a:rPr>
              <a:t>Investigate root causes</a:t>
            </a:r>
            <a:endParaRPr lang="en-US" sz="1400" dirty="0"/>
          </a:p>
          <a:p>
            <a:pPr marL="95250" indent="-9525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34155"/>
                </a:solidFill>
                <a:ea typeface="Arial" pitchFamily="34" charset="-122"/>
                <a:cs typeface="Arial" pitchFamily="34" charset="-120"/>
              </a:rPr>
              <a:t>Benchmark vs South East (4.7%)</a:t>
            </a:r>
            <a:endParaRPr lang="en-US" sz="14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8282906C-1DD0-7840-9831-199F7D98E8CF}"/>
              </a:ext>
            </a:extLst>
          </p:cNvPr>
          <p:cNvSpPr/>
          <p:nvPr/>
        </p:nvSpPr>
        <p:spPr>
          <a:xfrm>
            <a:off x="186130" y="3019111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C9CC24B4-B144-5572-F191-B6EE3755045E}"/>
              </a:ext>
            </a:extLst>
          </p:cNvPr>
          <p:cNvSpPr/>
          <p:nvPr/>
        </p:nvSpPr>
        <p:spPr>
          <a:xfrm>
            <a:off x="681430" y="3032174"/>
            <a:ext cx="27507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1400" b="1" dirty="0" err="1">
                <a:solidFill>
                  <a:srgbClr val="1E3A8A"/>
                </a:solidFill>
                <a:ea typeface="Arial" pitchFamily="34" charset="-122"/>
                <a:cs typeface="Arial" pitchFamily="34" charset="-120"/>
              </a:rPr>
              <a:t>Optimise</a:t>
            </a:r>
            <a:r>
              <a:rPr lang="en-US" sz="1400" b="1" dirty="0">
                <a:solidFill>
                  <a:srgbClr val="1E3A8A"/>
                </a:solidFill>
                <a:ea typeface="Arial" pitchFamily="34" charset="-122"/>
                <a:cs typeface="Arial" pitchFamily="34" charset="-120"/>
              </a:rPr>
              <a:t> Wales Delivery</a:t>
            </a:r>
            <a:endParaRPr lang="en-US" sz="14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4C408A16-2E58-EDAC-6826-9BDE2672FC4A}"/>
              </a:ext>
            </a:extLst>
          </p:cNvPr>
          <p:cNvSpPr/>
          <p:nvPr/>
        </p:nvSpPr>
        <p:spPr>
          <a:xfrm>
            <a:off x="681430" y="3228661"/>
            <a:ext cx="2523251" cy="5715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l">
              <a:lnSpc>
                <a:spcPts val="2100"/>
              </a:lnSpc>
              <a:buSzPct val="100000"/>
              <a:buChar char="•"/>
            </a:pPr>
            <a:r>
              <a:rPr lang="en-US" sz="1400" dirty="0" err="1">
                <a:solidFill>
                  <a:srgbClr val="334155"/>
                </a:solidFill>
                <a:ea typeface="Arial" pitchFamily="34" charset="-122"/>
                <a:cs typeface="Arial" pitchFamily="34" charset="-120"/>
              </a:rPr>
              <a:t>Analyse</a:t>
            </a:r>
            <a:r>
              <a:rPr lang="en-US" sz="1400" dirty="0">
                <a:solidFill>
                  <a:srgbClr val="334155"/>
                </a:solidFill>
                <a:ea typeface="Arial" pitchFamily="34" charset="-122"/>
                <a:cs typeface="Arial" pitchFamily="34" charset="-120"/>
              </a:rPr>
              <a:t> logistics (8.2 vs 7.8 days)</a:t>
            </a:r>
            <a:endParaRPr lang="en-US" sz="1400" dirty="0"/>
          </a:p>
          <a:p>
            <a:pPr marL="95250" indent="-9525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34155"/>
                </a:solidFill>
                <a:ea typeface="Arial" pitchFamily="34" charset="-122"/>
                <a:cs typeface="Arial" pitchFamily="34" charset="-120"/>
              </a:rPr>
              <a:t>Strong margins despite delay</a:t>
            </a:r>
            <a:endParaRPr lang="en-US" sz="140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E62577A0-3474-7AC1-15A1-51B34501472F}"/>
              </a:ext>
            </a:extLst>
          </p:cNvPr>
          <p:cNvSpPr/>
          <p:nvPr/>
        </p:nvSpPr>
        <p:spPr>
          <a:xfrm>
            <a:off x="186130" y="4306893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05254817-F1DF-CAC8-08FE-1DE281339700}"/>
              </a:ext>
            </a:extLst>
          </p:cNvPr>
          <p:cNvSpPr/>
          <p:nvPr/>
        </p:nvSpPr>
        <p:spPr>
          <a:xfrm>
            <a:off x="681430" y="4306893"/>
            <a:ext cx="27507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1400" b="1" dirty="0">
                <a:solidFill>
                  <a:srgbClr val="1E3A8A"/>
                </a:solidFill>
                <a:ea typeface="Arial" pitchFamily="34" charset="-122"/>
                <a:cs typeface="Arial" pitchFamily="34" charset="-120"/>
              </a:rPr>
              <a:t>Replicate South East Success</a:t>
            </a:r>
            <a:endParaRPr lang="en-US" sz="14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87587635-1643-348B-7B7F-795D427FD610}"/>
              </a:ext>
            </a:extLst>
          </p:cNvPr>
          <p:cNvSpPr/>
          <p:nvPr/>
        </p:nvSpPr>
        <p:spPr>
          <a:xfrm>
            <a:off x="681430" y="4516443"/>
            <a:ext cx="2523251" cy="5715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34155"/>
                </a:solidFill>
                <a:ea typeface="Arial" pitchFamily="34" charset="-122"/>
                <a:cs typeface="Arial" pitchFamily="34" charset="-120"/>
              </a:rPr>
              <a:t>Document best practices</a:t>
            </a:r>
            <a:endParaRPr lang="en-US" sz="1400" dirty="0"/>
          </a:p>
          <a:p>
            <a:pPr marL="95250" indent="-9525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34155"/>
                </a:solidFill>
                <a:ea typeface="Arial" pitchFamily="34" charset="-122"/>
                <a:cs typeface="Arial" pitchFamily="34" charset="-120"/>
              </a:rPr>
              <a:t>Roll out to other regions</a:t>
            </a:r>
            <a:endParaRPr lang="en-US" sz="1400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25102AD8-E375-8B9A-A33F-511E453CBF55}"/>
              </a:ext>
            </a:extLst>
          </p:cNvPr>
          <p:cNvSpPr/>
          <p:nvPr/>
        </p:nvSpPr>
        <p:spPr>
          <a:xfrm>
            <a:off x="186130" y="5278444"/>
            <a:ext cx="381000" cy="381000"/>
          </a:xfrm>
          <a:prstGeom prst="roundRect">
            <a:avLst>
              <a:gd name="adj" fmla="val 240000"/>
            </a:avLst>
          </a:prstGeom>
          <a:solidFill>
            <a:srgbClr val="16A34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3C9501AF-5E86-D568-B1F0-2AE4FD15272A}"/>
              </a:ext>
            </a:extLst>
          </p:cNvPr>
          <p:cNvSpPr/>
          <p:nvPr/>
        </p:nvSpPr>
        <p:spPr>
          <a:xfrm>
            <a:off x="681430" y="5278443"/>
            <a:ext cx="2392623" cy="198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spcAft>
                <a:spcPts val="300"/>
              </a:spcAft>
              <a:buNone/>
            </a:pPr>
            <a:r>
              <a:rPr lang="en-US" sz="1400" b="1" dirty="0">
                <a:solidFill>
                  <a:srgbClr val="1E3A8A"/>
                </a:solidFill>
                <a:ea typeface="Arial" pitchFamily="34" charset="-122"/>
                <a:cs typeface="Arial" pitchFamily="34" charset="-120"/>
              </a:rPr>
              <a:t>Maintain Strengths</a:t>
            </a:r>
            <a:endParaRPr lang="en-US" sz="140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FF8D4C5E-0A6D-AABE-1831-B97BDFBCF555}"/>
              </a:ext>
            </a:extLst>
          </p:cNvPr>
          <p:cNvSpPr/>
          <p:nvPr/>
        </p:nvSpPr>
        <p:spPr>
          <a:xfrm>
            <a:off x="681430" y="5487993"/>
            <a:ext cx="2523251" cy="980905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marL="95250" indent="-9525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34155"/>
                </a:solidFill>
                <a:ea typeface="Arial" pitchFamily="34" charset="-122"/>
                <a:cs typeface="Arial" pitchFamily="34" charset="-120"/>
              </a:rPr>
              <a:t>Delivery consistency advantage</a:t>
            </a:r>
            <a:endParaRPr lang="en-US" sz="1400" dirty="0"/>
          </a:p>
          <a:p>
            <a:pPr marL="95250" indent="-95250" algn="l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334155"/>
                </a:solidFill>
                <a:ea typeface="Arial" pitchFamily="34" charset="-122"/>
                <a:cs typeface="Arial" pitchFamily="34" charset="-120"/>
              </a:rPr>
              <a:t>High margins (&gt;81%)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4273E1-6555-C091-E987-0B92563DB321}"/>
              </a:ext>
            </a:extLst>
          </p:cNvPr>
          <p:cNvSpPr txBox="1"/>
          <p:nvPr/>
        </p:nvSpPr>
        <p:spPr>
          <a:xfrm>
            <a:off x="327716" y="628941"/>
            <a:ext cx="261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Regional Performance</a:t>
            </a:r>
          </a:p>
          <a:p>
            <a:r>
              <a:rPr lang="en-US" b="1" u="sng" dirty="0"/>
              <a:t>Actionable Insights: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7706A3-26D7-AC65-EE3F-620D5D069742}"/>
              </a:ext>
            </a:extLst>
          </p:cNvPr>
          <p:cNvCxnSpPr/>
          <p:nvPr/>
        </p:nvCxnSpPr>
        <p:spPr>
          <a:xfrm>
            <a:off x="3411607" y="194872"/>
            <a:ext cx="0" cy="64607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9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lines&#10;&#10;AI-generated content may be incorrect.">
            <a:extLst>
              <a:ext uri="{FF2B5EF4-FFF2-40B4-BE49-F238E27FC236}">
                <a16:creationId xmlns:a16="http://schemas.microsoft.com/office/drawing/2014/main" id="{D467F30A-53D2-7D44-7F89-9CCE7C68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C4826E-9383-1DDD-5671-77D7309CCB9E}"/>
              </a:ext>
            </a:extLst>
          </p:cNvPr>
          <p:cNvSpPr txBox="1"/>
          <p:nvPr/>
        </p:nvSpPr>
        <p:spPr>
          <a:xfrm>
            <a:off x="9514390" y="5891514"/>
            <a:ext cx="178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 = £1,222,525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68EBA-22F9-F8F6-23AE-D1C111E04B3E}"/>
              </a:ext>
            </a:extLst>
          </p:cNvPr>
          <p:cNvSpPr txBox="1"/>
          <p:nvPr/>
        </p:nvSpPr>
        <p:spPr>
          <a:xfrm>
            <a:off x="1585731" y="5895745"/>
            <a:ext cx="240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NE = £1,136,743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16A8E1-D6EF-5BA0-05AD-369260BC839A}"/>
              </a:ext>
            </a:extLst>
          </p:cNvPr>
          <p:cNvCxnSpPr/>
          <p:nvPr/>
        </p:nvCxnSpPr>
        <p:spPr>
          <a:xfrm flipV="1">
            <a:off x="3460830" y="6057791"/>
            <a:ext cx="5972537" cy="2996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A1CD16-686D-AD82-C724-A2A50F44CED1}"/>
              </a:ext>
            </a:extLst>
          </p:cNvPr>
          <p:cNvSpPr txBox="1"/>
          <p:nvPr/>
        </p:nvSpPr>
        <p:spPr>
          <a:xfrm>
            <a:off x="643467" y="5891514"/>
            <a:ext cx="94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8% diff: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7F840-D37C-5C4D-02DF-AC25CDB7BA17}"/>
              </a:ext>
            </a:extLst>
          </p:cNvPr>
          <p:cNvSpPr txBox="1"/>
          <p:nvPr/>
        </p:nvSpPr>
        <p:spPr>
          <a:xfrm rot="16200000">
            <a:off x="1267099" y="3370216"/>
            <a:ext cx="172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pop: </a:t>
            </a:r>
            <a:r>
              <a:rPr lang="en-GB" dirty="0">
                <a:solidFill>
                  <a:schemeClr val="bg1"/>
                </a:solidFill>
              </a:rPr>
              <a:t>2.8m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D40E7-DAFF-9D56-2465-2A47D76660B2}"/>
              </a:ext>
            </a:extLst>
          </p:cNvPr>
          <p:cNvSpPr txBox="1"/>
          <p:nvPr/>
        </p:nvSpPr>
        <p:spPr>
          <a:xfrm rot="16200000">
            <a:off x="9851378" y="3244334"/>
            <a:ext cx="198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pop.: </a:t>
            </a:r>
            <a:r>
              <a:rPr lang="en-GB" dirty="0">
                <a:solidFill>
                  <a:schemeClr val="bg1"/>
                </a:solidFill>
              </a:rPr>
              <a:t>9.6m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15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green squares&#10;&#10;AI-generated content may be incorrect.">
            <a:extLst>
              <a:ext uri="{FF2B5EF4-FFF2-40B4-BE49-F238E27FC236}">
                <a16:creationId xmlns:a16="http://schemas.microsoft.com/office/drawing/2014/main" id="{9F2A4799-EF74-E598-10B8-9B427FFBC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38735-1AEF-7C7D-2D5C-5FA454AAB1ED}"/>
              </a:ext>
            </a:extLst>
          </p:cNvPr>
          <p:cNvSpPr txBox="1"/>
          <p:nvPr/>
        </p:nvSpPr>
        <p:spPr>
          <a:xfrm>
            <a:off x="2011680" y="1479665"/>
            <a:ext cx="5253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Chart shows that North East is best performing region in terms of per capital profitability, despite lower overall profit. W</a:t>
            </a:r>
            <a:r>
              <a:rPr lang="en-US" dirty="0">
                <a:sym typeface="Wingdings" pitchFamily="2" charset="2"/>
              </a:rPr>
              <a:t>hat can we do to raise profit per capital in London &amp; South East?</a:t>
            </a:r>
            <a:r>
              <a:rPr lang="en-US" dirty="0"/>
              <a:t> 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Potential +£5.3m profit impact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21102-5870-A52B-F67A-45F61640BFB5}"/>
              </a:ext>
            </a:extLst>
          </p:cNvPr>
          <p:cNvSpPr txBox="1"/>
          <p:nvPr/>
        </p:nvSpPr>
        <p:spPr>
          <a:xfrm>
            <a:off x="1332411" y="6128003"/>
            <a:ext cx="71192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www.statista.com</a:t>
            </a:r>
            <a:r>
              <a:rPr lang="en-US" sz="1000" dirty="0"/>
              <a:t>/statistics/294729/</a:t>
            </a:r>
            <a:r>
              <a:rPr lang="en-US" sz="1000" dirty="0" err="1"/>
              <a:t>uk</a:t>
            </a:r>
            <a:r>
              <a:rPr lang="en-US" sz="1000" dirty="0"/>
              <a:t>-population-by-region/</a:t>
            </a:r>
          </a:p>
        </p:txBody>
      </p:sp>
    </p:spTree>
    <p:extLst>
      <p:ext uri="{BB962C8B-B14F-4D97-AF65-F5344CB8AC3E}">
        <p14:creationId xmlns:p14="http://schemas.microsoft.com/office/powerpoint/2010/main" val="108148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58E5F-86D3-8F3C-45E3-6A411741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6D9FE1-C9F0-DDAF-9325-178AF56BF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7B199-CC96-C01F-C765-D298BCEF8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11779926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8000" b="1" dirty="0"/>
              <a:t>04 Quality, Returns &amp; Cost</a:t>
            </a:r>
            <a:endParaRPr lang="en-US" sz="7400" b="1" dirty="0"/>
          </a:p>
        </p:txBody>
      </p:sp>
    </p:spTree>
    <p:extLst>
      <p:ext uri="{BB962C8B-B14F-4D97-AF65-F5344CB8AC3E}">
        <p14:creationId xmlns:p14="http://schemas.microsoft.com/office/powerpoint/2010/main" val="3563973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arison of a graph&#10;&#10;AI-generated content may be incorrect.">
            <a:extLst>
              <a:ext uri="{FF2B5EF4-FFF2-40B4-BE49-F238E27FC236}">
                <a16:creationId xmlns:a16="http://schemas.microsoft.com/office/drawing/2014/main" id="{BA78D0CD-2270-8E6F-CB8C-B702BC90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0" y="2455550"/>
            <a:ext cx="11916800" cy="440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81F7-29C0-CA62-4DB7-743525EF058D}"/>
              </a:ext>
            </a:extLst>
          </p:cNvPr>
          <p:cNvSpPr txBox="1"/>
          <p:nvPr/>
        </p:nvSpPr>
        <p:spPr>
          <a:xfrm>
            <a:off x="2929180" y="3704095"/>
            <a:ext cx="25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Assume we are here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BEE3FC-7C44-5384-76D9-9C34B05EFD8E}"/>
              </a:ext>
            </a:extLst>
          </p:cNvPr>
          <p:cNvCxnSpPr/>
          <p:nvPr/>
        </p:nvCxnSpPr>
        <p:spPr>
          <a:xfrm>
            <a:off x="3967566" y="4073427"/>
            <a:ext cx="108488" cy="1211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30C636-7174-D47D-A741-2AF9C4282566}"/>
              </a:ext>
            </a:extLst>
          </p:cNvPr>
          <p:cNvSpPr txBox="1"/>
          <p:nvPr/>
        </p:nvSpPr>
        <p:spPr>
          <a:xfrm>
            <a:off x="4271554" y="4441371"/>
            <a:ext cx="1593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Can we move to here?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547294-F946-683B-C833-5E2AF8E41131}"/>
              </a:ext>
            </a:extLst>
          </p:cNvPr>
          <p:cNvCxnSpPr/>
          <p:nvPr/>
        </p:nvCxnSpPr>
        <p:spPr>
          <a:xfrm>
            <a:off x="5225143" y="5087702"/>
            <a:ext cx="104503" cy="6077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34997E4-F174-C897-6AC6-2A6DE7F3D60F}"/>
              </a:ext>
            </a:extLst>
          </p:cNvPr>
          <p:cNvSpPr txBox="1"/>
          <p:nvPr/>
        </p:nvSpPr>
        <p:spPr>
          <a:xfrm>
            <a:off x="2427987" y="1390288"/>
            <a:ext cx="754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+£67k profit opportunity if able to reduce returns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8AB1-E4B9-4497-C190-E5696927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399" y="345020"/>
            <a:ext cx="10361753" cy="120308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Returns</a:t>
            </a:r>
          </a:p>
        </p:txBody>
      </p:sp>
    </p:spTree>
    <p:extLst>
      <p:ext uri="{BB962C8B-B14F-4D97-AF65-F5344CB8AC3E}">
        <p14:creationId xmlns:p14="http://schemas.microsoft.com/office/powerpoint/2010/main" val="37973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82EE9A-BE7E-5F45-B7EC-DD6F1C8B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046" y="434522"/>
            <a:ext cx="8650602" cy="6063900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5AE4C952-74DC-F555-3385-A8557F87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82" t="3878" r="42164" b="13454"/>
          <a:stretch>
            <a:fillRect/>
          </a:stretch>
        </p:blipFill>
        <p:spPr>
          <a:xfrm>
            <a:off x="0" y="74945"/>
            <a:ext cx="3620282" cy="678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2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0D4BC-56FF-3E3B-7A1D-CFF8DD471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88" y="191697"/>
            <a:ext cx="7369557" cy="6523895"/>
          </a:xfrm>
        </p:spPr>
        <p:txBody>
          <a:bodyPr>
            <a:normAutofit fontScale="25000" lnSpcReduction="20000"/>
          </a:bodyPr>
          <a:lstStyle/>
          <a:p>
            <a:pPr marL="0" indent="0" latinLnBrk="1">
              <a:buNone/>
            </a:pPr>
            <a:r>
              <a:rPr lang="en-GB" sz="5600" dirty="0"/>
              <a:t>========================================================================</a:t>
            </a:r>
          </a:p>
          <a:p>
            <a:pPr marL="0" indent="0" latinLnBrk="1">
              <a:buNone/>
            </a:pPr>
            <a:r>
              <a:rPr lang="en-GB" sz="6400" b="1" dirty="0"/>
              <a:t>TOP 5 REASONS FOR RETURNS (ANALYSIS)</a:t>
            </a:r>
          </a:p>
          <a:p>
            <a:pPr marL="0" indent="0" latinLnBrk="1">
              <a:buNone/>
            </a:pPr>
            <a:r>
              <a:rPr lang="en-GB" sz="5600" dirty="0"/>
              <a:t>========================================================================</a:t>
            </a:r>
          </a:p>
          <a:p>
            <a:pPr marL="0" indent="0" latinLnBrk="1">
              <a:buNone/>
            </a:pPr>
            <a:r>
              <a:rPr lang="en-GB" sz="5200" b="1" dirty="0">
                <a:solidFill>
                  <a:srgbClr val="FF0000"/>
                </a:solidFill>
              </a:rPr>
              <a:t>NOTE: Our dataset doesn't contain a “Return Reason” field – need to include for future analysis </a:t>
            </a:r>
          </a:p>
          <a:p>
            <a:pPr marL="0" indent="0" latinLnBrk="1">
              <a:buNone/>
            </a:pPr>
            <a:r>
              <a:rPr lang="en-GB" sz="5200" dirty="0"/>
              <a:t>Based on industry benchmarks and the patterns in your data, here are the likely top 5 reasons:</a:t>
            </a:r>
          </a:p>
          <a:p>
            <a:pPr marL="0" indent="0" latinLnBrk="1">
              <a:buNone/>
            </a:pPr>
            <a:endParaRPr lang="en-GB" sz="3200" dirty="0"/>
          </a:p>
          <a:p>
            <a:pPr marL="0" indent="0" latinLnBrk="1">
              <a:buNone/>
            </a:pPr>
            <a:r>
              <a:rPr lang="en-GB" sz="5200" b="1" dirty="0"/>
              <a:t>1. PRODUCT QUALITY ISSUES (Est. 35% of returns)</a:t>
            </a:r>
          </a:p>
          <a:p>
            <a:pPr latinLnBrk="1"/>
            <a:r>
              <a:rPr lang="en-GB" sz="5200" dirty="0"/>
              <a:t>Products with highest return rates likely have quality concerns</a:t>
            </a:r>
          </a:p>
          <a:p>
            <a:pPr latinLnBrk="1"/>
            <a:r>
              <a:rPr lang="en-GB" sz="5200" dirty="0"/>
              <a:t>Top suspects: TV Stand, Chest of Drawers, Armchair</a:t>
            </a:r>
          </a:p>
          <a:p>
            <a:pPr marL="0" indent="0" latinLnBrk="1">
              <a:buNone/>
            </a:pPr>
            <a:endParaRPr lang="en-GB" sz="3200" dirty="0"/>
          </a:p>
          <a:p>
            <a:pPr marL="0" indent="0" latinLnBrk="1">
              <a:buNone/>
            </a:pPr>
            <a:r>
              <a:rPr lang="en-GB" sz="5200" b="1" dirty="0"/>
              <a:t>2. INCORRECT PRODUCT DESCRIPTION (Est. 25% of returns)</a:t>
            </a:r>
          </a:p>
          <a:p>
            <a:pPr latinLnBrk="1"/>
            <a:r>
              <a:rPr lang="en-GB" sz="5200" dirty="0"/>
              <a:t>Customer expectations didn't match reality</a:t>
            </a:r>
          </a:p>
          <a:p>
            <a:pPr latinLnBrk="1"/>
            <a:r>
              <a:rPr lang="en-GB" sz="5200" dirty="0"/>
              <a:t>More common in products with complex specifications</a:t>
            </a:r>
          </a:p>
          <a:p>
            <a:pPr marL="0" indent="0" latinLnBrk="1">
              <a:buNone/>
            </a:pPr>
            <a:endParaRPr lang="en-GB" sz="3200" dirty="0"/>
          </a:p>
          <a:p>
            <a:pPr marL="0" indent="0" latinLnBrk="1">
              <a:buNone/>
            </a:pPr>
            <a:r>
              <a:rPr lang="en-GB" sz="5200" b="1" dirty="0"/>
              <a:t>3. DAMAGED DURING DELIVERY (Est. 15% of returns)</a:t>
            </a:r>
          </a:p>
          <a:p>
            <a:pPr latinLnBrk="1"/>
            <a:r>
              <a:rPr lang="en-GB" sz="5200" dirty="0"/>
              <a:t>Regional variations suggest delivery handling issues</a:t>
            </a:r>
          </a:p>
          <a:p>
            <a:pPr latinLnBrk="1"/>
            <a:r>
              <a:rPr lang="en-GB" sz="5200" dirty="0"/>
              <a:t>Check regions with higher return rates: South West, Midlands</a:t>
            </a:r>
          </a:p>
          <a:p>
            <a:pPr marL="0" indent="0" latinLnBrk="1">
              <a:buNone/>
            </a:pPr>
            <a:endParaRPr lang="en-GB" sz="3200" dirty="0"/>
          </a:p>
          <a:p>
            <a:pPr marL="0" indent="0" latinLnBrk="1">
              <a:buNone/>
            </a:pPr>
            <a:r>
              <a:rPr lang="en-GB" sz="5200" b="1" dirty="0"/>
              <a:t>4. WRONG SIZE/FIT (Est. 15% of returns)</a:t>
            </a:r>
          </a:p>
          <a:p>
            <a:pPr latinLnBrk="1"/>
            <a:r>
              <a:rPr lang="en-GB" sz="5200" dirty="0"/>
              <a:t>Particularly relevant for furniture items</a:t>
            </a:r>
          </a:p>
          <a:p>
            <a:pPr latinLnBrk="1"/>
            <a:r>
              <a:rPr lang="en-GB" sz="5200" dirty="0"/>
              <a:t>Customers may order wrong dimensions</a:t>
            </a:r>
          </a:p>
          <a:p>
            <a:pPr marL="0" indent="0" latinLnBrk="1">
              <a:buNone/>
            </a:pPr>
            <a:endParaRPr lang="en-GB" sz="3200" dirty="0"/>
          </a:p>
          <a:p>
            <a:pPr marL="0" indent="0" latinLnBrk="1">
              <a:buNone/>
            </a:pPr>
            <a:r>
              <a:rPr lang="en-GB" sz="5200" b="1" dirty="0"/>
              <a:t>5. BUYER'S REMORSE / CHANGED MIND (Est. 10% of returns)</a:t>
            </a:r>
          </a:p>
          <a:p>
            <a:pPr latinLnBrk="1"/>
            <a:r>
              <a:rPr lang="en-GB" sz="5200" dirty="0"/>
              <a:t>Baseline return rate across all e-commerce</a:t>
            </a:r>
          </a:p>
          <a:p>
            <a:pPr latinLnBrk="1"/>
            <a:r>
              <a:rPr lang="en-GB" sz="5200" dirty="0"/>
              <a:t>Cannot be entirely eliminated</a:t>
            </a:r>
            <a:br>
              <a:rPr lang="en-GB" sz="5200" dirty="0"/>
            </a:br>
            <a:endParaRPr lang="en-US" sz="5200" dirty="0"/>
          </a:p>
        </p:txBody>
      </p:sp>
    </p:spTree>
    <p:extLst>
      <p:ext uri="{BB962C8B-B14F-4D97-AF65-F5344CB8AC3E}">
        <p14:creationId xmlns:p14="http://schemas.microsoft.com/office/powerpoint/2010/main" val="74452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1AB2-7DDB-E8FB-C4C0-99731D3C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39" y="152717"/>
            <a:ext cx="11168921" cy="1325563"/>
          </a:xfrm>
        </p:spPr>
        <p:txBody>
          <a:bodyPr>
            <a:normAutofit/>
          </a:bodyPr>
          <a:lstStyle/>
          <a:p>
            <a:r>
              <a:rPr lang="en-US" sz="4200" b="1" dirty="0"/>
              <a:t>Possible Causes of Higher Regional Return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50CB-5A82-C8EC-5D39-3A4CADB60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154" y="1478280"/>
            <a:ext cx="9843690" cy="5012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📦 </a:t>
            </a:r>
            <a:r>
              <a:rPr lang="en-GB" sz="1600" b="1" u="sng" dirty="0"/>
              <a:t>1. Logistics &amp; Delivery Factors</a:t>
            </a:r>
          </a:p>
          <a:p>
            <a:pPr marL="0" indent="0">
              <a:buNone/>
            </a:pPr>
            <a:r>
              <a:rPr lang="en-GB" sz="1400" dirty="0"/>
              <a:t>These are the </a:t>
            </a:r>
            <a:r>
              <a:rPr lang="en-GB" sz="1400" b="1" dirty="0"/>
              <a:t>most common causes</a:t>
            </a:r>
            <a:r>
              <a:rPr lang="en-GB" sz="1400" dirty="0"/>
              <a:t> of regional return differences</a:t>
            </a:r>
          </a:p>
          <a:p>
            <a:r>
              <a:rPr lang="en-GB" sz="1400" dirty="0"/>
              <a:t>Longer delivery times (though doesn’t seem to be a factor for us)</a:t>
            </a:r>
          </a:p>
          <a:p>
            <a:r>
              <a:rPr lang="en-GB" sz="1400" dirty="0"/>
              <a:t>Higher damage in-transit rates</a:t>
            </a:r>
          </a:p>
          <a:p>
            <a:r>
              <a:rPr lang="en-GB" sz="1400" dirty="0"/>
              <a:t>Delivery errors</a:t>
            </a:r>
          </a:p>
          <a:p>
            <a:pPr marL="0" indent="0">
              <a:buNone/>
            </a:pPr>
            <a:r>
              <a:rPr lang="en-GB" sz="1600" dirty="0"/>
              <a:t>🛋️ </a:t>
            </a:r>
            <a:r>
              <a:rPr lang="en-GB" sz="1600" b="1" u="sng" dirty="0"/>
              <a:t>2. Product Mix Differences by Region </a:t>
            </a:r>
          </a:p>
          <a:p>
            <a:r>
              <a:rPr lang="en-GB" sz="1400" dirty="0"/>
              <a:t>E.g. if Scotland buys more wardrobes and beds (bulky, high-damage items), return rates may look worse even if the customers aren’t behaving differently</a:t>
            </a:r>
            <a:endParaRPr lang="en-GB" sz="1400" b="1" dirty="0"/>
          </a:p>
          <a:p>
            <a:pPr marL="0" indent="0">
              <a:buNone/>
            </a:pPr>
            <a:r>
              <a:rPr lang="en-GB" sz="1600" dirty="0"/>
              <a:t>📊 </a:t>
            </a:r>
            <a:r>
              <a:rPr lang="en-GB" sz="1600" b="1" u="sng" dirty="0"/>
              <a:t>3. Customer Behaviour &amp; Expectations</a:t>
            </a:r>
          </a:p>
          <a:p>
            <a:r>
              <a:rPr lang="en-GB" sz="1400" dirty="0"/>
              <a:t>Higher expectations of quality in more affluent areas</a:t>
            </a:r>
          </a:p>
          <a:p>
            <a:r>
              <a:rPr lang="en-GB" sz="1400" dirty="0"/>
              <a:t>Different buying cycles (e.g. due to homeownership profile)</a:t>
            </a:r>
          </a:p>
          <a:p>
            <a:pPr marL="0" indent="0">
              <a:buNone/>
            </a:pPr>
            <a:r>
              <a:rPr lang="en-GB" sz="1600" dirty="0"/>
              <a:t>🛍️ </a:t>
            </a:r>
            <a:r>
              <a:rPr lang="en-GB" sz="1600" b="1" u="sng" dirty="0"/>
              <a:t>4. Marketing &amp; Discounts </a:t>
            </a:r>
            <a:r>
              <a:rPr lang="en-GB" sz="1400" dirty="0"/>
              <a:t>(e.g. resulting in impulse buying, buyer’s remorse) </a:t>
            </a:r>
          </a:p>
          <a:p>
            <a:pPr marL="0" indent="0">
              <a:buNone/>
            </a:pPr>
            <a:r>
              <a:rPr lang="en-GB" sz="1600" dirty="0"/>
              <a:t>🧩 </a:t>
            </a:r>
            <a:r>
              <a:rPr lang="en-GB" sz="1600" b="1" u="sng" dirty="0"/>
              <a:t>5. Assembly Complexity </a:t>
            </a:r>
            <a:r>
              <a:rPr lang="en-GB" sz="1400" dirty="0"/>
              <a:t>(unclear instructions, tools unavailable, assembly effort)</a:t>
            </a:r>
          </a:p>
          <a:p>
            <a:pPr marL="0" indent="0">
              <a:buNone/>
            </a:pPr>
            <a:r>
              <a:rPr lang="en-GB" sz="1600" dirty="0"/>
              <a:t>🏬 </a:t>
            </a:r>
            <a:r>
              <a:rPr lang="en-GB" sz="1600" b="1" u="sng" dirty="0"/>
              <a:t>6. Local Competition </a:t>
            </a:r>
            <a:r>
              <a:rPr lang="en-GB" sz="1400" dirty="0"/>
              <a:t>(regions with more furniture retailers </a:t>
            </a:r>
            <a:r>
              <a:rPr lang="en-GB" sz="1400" dirty="0">
                <a:sym typeface="Wingdings" pitchFamily="2" charset="2"/>
              </a:rPr>
              <a:t> better/more trusted service? Already assembled items?)</a:t>
            </a:r>
            <a:endParaRPr lang="en-GB" sz="1400" dirty="0"/>
          </a:p>
          <a:p>
            <a:pPr marL="0" indent="0">
              <a:buNone/>
            </a:pPr>
            <a:r>
              <a:rPr lang="en-GB" sz="1600" dirty="0"/>
              <a:t>🧾 </a:t>
            </a:r>
            <a:r>
              <a:rPr lang="en-GB" sz="1600" b="1" u="sng" dirty="0"/>
              <a:t>7. Economic Factors </a:t>
            </a:r>
            <a:r>
              <a:rPr lang="en-GB" sz="1400" dirty="0"/>
              <a:t>(local recession factors, redundancies, cost of living)</a:t>
            </a:r>
            <a:endParaRPr lang="en-GB" sz="1400" b="1" dirty="0"/>
          </a:p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55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D1BA-B5DF-9C78-1102-34BE51397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02" y="297271"/>
            <a:ext cx="6176555" cy="6221096"/>
          </a:xfrm>
        </p:spPr>
        <p:txBody>
          <a:bodyPr>
            <a:noAutofit/>
          </a:bodyPr>
          <a:lstStyle/>
          <a:p>
            <a:pPr marL="0" indent="0" latinLnBrk="1">
              <a:buNone/>
            </a:pPr>
            <a:r>
              <a:rPr lang="en-GB" sz="1400" dirty="0"/>
              <a:t>=======================================================</a:t>
            </a:r>
          </a:p>
          <a:p>
            <a:pPr marL="0" indent="0" latinLnBrk="1">
              <a:buNone/>
            </a:pPr>
            <a:r>
              <a:rPr lang="en-GB" sz="1600" b="1" dirty="0"/>
              <a:t>STRATEGIC RECOMMENDATIONS: TOP 3 RETURNED PRODUCTS</a:t>
            </a:r>
          </a:p>
          <a:p>
            <a:pPr marL="0" indent="0" latinLnBrk="1">
              <a:buNone/>
            </a:pPr>
            <a:r>
              <a:rPr lang="en-GB" sz="1400" dirty="0"/>
              <a:t>=======================================================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1. WARDROBE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--------------------------------------------------------------------------------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Return Rate: 6.4% (38 returns)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Financial Impact: £119,557.50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Lost Profit: £118,987.50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Handling Costs: £570.00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b="1" dirty="0"/>
              <a:t>RECOMMENDATION: MODERATE PRIORITY: REINFORCE QUALITY</a:t>
            </a:r>
          </a:p>
          <a:p>
            <a:pPr marL="0" indent="0" latinLnBrk="1">
              <a:spcBef>
                <a:spcPts val="0"/>
              </a:spcBef>
              <a:buNone/>
            </a:pPr>
            <a:endParaRPr lang="en-GB" sz="1400" dirty="0"/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ACTION PLAN: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Maintain current quality standards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Monitor return reasons more closely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Implement preventive quality checks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Enhance customer education materials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Target: Reduce return rate from 6.4% to &lt;4%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Potential annual savings: £23,911.50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latinLnBrk="1">
              <a:spcBef>
                <a:spcPts val="0"/>
              </a:spcBef>
            </a:pPr>
            <a:r>
              <a:rPr lang="en-GB" sz="1400" dirty="0"/>
              <a:t>2. DINING TABLE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--------------------------------------------------------------------------------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Return Rate: 7.4% (48 returns)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Financial Impact: £94,500.00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Lost Profit: £93,780.00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   Handling Costs: £720.00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b="1" dirty="0"/>
              <a:t>RECOMMENDATION: HIGH PRIORITY: REINFORCE &amp; IMPROVE</a:t>
            </a:r>
          </a:p>
          <a:p>
            <a:pPr marL="0" indent="0" latinLnBrk="1">
              <a:spcBef>
                <a:spcPts val="0"/>
              </a:spcBef>
              <a:buNone/>
            </a:pPr>
            <a:endParaRPr lang="en-GB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6429C-4732-48C7-B2A8-E5E3502217FC}"/>
              </a:ext>
            </a:extLst>
          </p:cNvPr>
          <p:cNvSpPr txBox="1"/>
          <p:nvPr/>
        </p:nvSpPr>
        <p:spPr>
          <a:xfrm>
            <a:off x="6457406" y="973953"/>
            <a:ext cx="552123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GB" sz="1400" dirty="0"/>
              <a:t>ACTION PLAN: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Enhance product descriptions with detailed specifications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Add more product images and 360° views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Improve packaging to prevent damage in transit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Implement customer feedback loop for this product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Provide size/dimension guidance tools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Target: Reduce return rate from 7.4% to &lt;5%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Potential annual savings: £28,350.00</a:t>
            </a:r>
          </a:p>
          <a:p>
            <a:pPr latinLnBrk="1"/>
            <a:r>
              <a:rPr lang="en-GB" sz="1400" dirty="0"/>
              <a:t>        </a:t>
            </a:r>
          </a:p>
          <a:p>
            <a:pPr latinLnBrk="1"/>
            <a:r>
              <a:rPr lang="en-GB" sz="1400" dirty="0"/>
              <a:t>3. SOFA</a:t>
            </a:r>
          </a:p>
          <a:p>
            <a:pPr latinLnBrk="1"/>
            <a:r>
              <a:rPr lang="en-GB" sz="1400" dirty="0"/>
              <a:t>--------------------------------------------------------------------------------</a:t>
            </a:r>
          </a:p>
          <a:p>
            <a:pPr latinLnBrk="1"/>
            <a:r>
              <a:rPr lang="en-GB" sz="1400" dirty="0"/>
              <a:t>   Return Rate: 6.5% (34 returns)</a:t>
            </a:r>
          </a:p>
          <a:p>
            <a:pPr latinLnBrk="1"/>
            <a:r>
              <a:rPr lang="en-GB" sz="1400" dirty="0"/>
              <a:t>   Financial Impact: £77,586.00</a:t>
            </a:r>
          </a:p>
          <a:p>
            <a:pPr latinLnBrk="1"/>
            <a:r>
              <a:rPr lang="en-GB" sz="1400" dirty="0"/>
              <a:t>   Lost Profit: £77,076.00</a:t>
            </a:r>
          </a:p>
          <a:p>
            <a:pPr latinLnBrk="1"/>
            <a:r>
              <a:rPr lang="en-GB" sz="1400" dirty="0"/>
              <a:t>   Handling Costs: £510.00</a:t>
            </a:r>
          </a:p>
          <a:p>
            <a:pPr latinLnBrk="1"/>
            <a:endParaRPr lang="en-GB" sz="1400" dirty="0"/>
          </a:p>
          <a:p>
            <a:pPr latinLnBrk="1"/>
            <a:r>
              <a:rPr lang="en-GB" sz="1400" b="1" dirty="0"/>
              <a:t>   RECOMMENDATION: MODERATE PRIORITY: REINFORCE QUALITY</a:t>
            </a:r>
          </a:p>
          <a:p>
            <a:pPr latinLnBrk="1"/>
            <a:endParaRPr lang="en-GB" sz="1400" dirty="0"/>
          </a:p>
          <a:p>
            <a:pPr latinLnBrk="1"/>
            <a:r>
              <a:rPr lang="en-GB" sz="1400" dirty="0"/>
              <a:t>   ACTION PLAN: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Maintain current quality standards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Monitor return reasons more closely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Implement preventive quality checks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Enhance customer education materials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Target: Reduce return rate from 6.5% to &lt;4%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GB" sz="1400" dirty="0"/>
              <a:t>Potential annual savings: £15,517.20</a:t>
            </a:r>
          </a:p>
        </p:txBody>
      </p:sp>
    </p:spTree>
    <p:extLst>
      <p:ext uri="{BB962C8B-B14F-4D97-AF65-F5344CB8AC3E}">
        <p14:creationId xmlns:p14="http://schemas.microsoft.com/office/powerpoint/2010/main" val="2044582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9D99-300D-F86E-7F82-A41B5A425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874" y="127451"/>
            <a:ext cx="5876108" cy="6586855"/>
          </a:xfrm>
        </p:spPr>
        <p:txBody>
          <a:bodyPr>
            <a:noAutofit/>
          </a:bodyPr>
          <a:lstStyle/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======================================================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600" b="1" dirty="0"/>
              <a:t>OVERALL RETURNS REDUCTION STRATEGY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======================================================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Current State:</a:t>
            </a:r>
          </a:p>
          <a:p>
            <a:pPr marL="0" indent="0" latinLnBrk="1">
              <a:spcBef>
                <a:spcPts val="0"/>
              </a:spcBef>
              <a:buNone/>
            </a:pPr>
            <a:endParaRPr lang="en-GB" sz="1400" dirty="0"/>
          </a:p>
          <a:p>
            <a:pPr latinLnBrk="1">
              <a:spcBef>
                <a:spcPts val="0"/>
              </a:spcBef>
            </a:pPr>
            <a:r>
              <a:rPr lang="en-GB" sz="1400" dirty="0"/>
              <a:t>Annual Return Cost: £619,588.70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Return Rate: 6.9%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Impact on Profit: 6.6% of total profit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Opportunity:</a:t>
            </a:r>
          </a:p>
          <a:p>
            <a:pPr marL="0" indent="0" latinLnBrk="1">
              <a:spcBef>
                <a:spcPts val="0"/>
              </a:spcBef>
              <a:buNone/>
            </a:pPr>
            <a:endParaRPr lang="en-GB" sz="1400" dirty="0"/>
          </a:p>
          <a:p>
            <a:pPr latinLnBrk="1">
              <a:spcBef>
                <a:spcPts val="0"/>
              </a:spcBef>
            </a:pPr>
            <a:r>
              <a:rPr lang="en-GB" sz="1400" dirty="0"/>
              <a:t>Focus on Top 3 Products: Wardrobe, Dining Table, Sofa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Combined Return Cost: £291,643.50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Potential Savings: £91,690.20 (focusing on top 3 only)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If Extended to All Products (25% reduction target):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	- </a:t>
            </a:r>
            <a:r>
              <a:rPr lang="en-GB" sz="1400" b="1" dirty="0"/>
              <a:t>Total Potential Savings: £154,897.17/year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	- Profit Improvement: 1.7% increase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IMMEDIATE ACTIONS (Next 30 Days):</a:t>
            </a:r>
          </a:p>
          <a:p>
            <a:pPr marL="0" indent="0" latinLnBrk="1">
              <a:spcBef>
                <a:spcPts val="0"/>
              </a:spcBef>
              <a:buNone/>
            </a:pPr>
            <a:endParaRPr lang="en-GB" sz="1400" dirty="0"/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1. Conduct quality audit of top 3 returned products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2. Implement 'Return Reason' tracking in order system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3. Review and enhance product descriptions for high-return items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4. Audit packaging and delivery process in South West, Midlands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SHORT-TERM ACTIONS (Next 90 Days):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1. Redesign/improve products with &gt;10% return rates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2. Implement enhanced quality control processes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3. Train customer service team on return prevention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4. Launch customer feedback program for problematic products</a:t>
            </a:r>
          </a:p>
          <a:p>
            <a:pPr marL="0" indent="0" latinLnBrk="1">
              <a:spcBef>
                <a:spcPts val="0"/>
              </a:spcBef>
              <a:buNone/>
            </a:pPr>
            <a:r>
              <a:rPr lang="en-GB" sz="1400" dirty="0"/>
              <a:t>5. Add detailed size guides and specifications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EF7B9-667E-FE3F-669F-3B1296D84A26}"/>
              </a:ext>
            </a:extLst>
          </p:cNvPr>
          <p:cNvSpPr txBox="1"/>
          <p:nvPr/>
        </p:nvSpPr>
        <p:spPr>
          <a:xfrm>
            <a:off x="6439989" y="151179"/>
            <a:ext cx="514676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Bef>
                <a:spcPts val="0"/>
              </a:spcBef>
            </a:pPr>
            <a:endParaRPr lang="en-GB" sz="1400" dirty="0"/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latinLnBrk="1">
              <a:spcBef>
                <a:spcPts val="0"/>
              </a:spcBef>
            </a:pPr>
            <a:r>
              <a:rPr lang="en-GB" sz="1400" dirty="0"/>
              <a:t>LONG-TERM ACTIONS (6-12 Months):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latinLnBrk="1">
              <a:spcBef>
                <a:spcPts val="0"/>
              </a:spcBef>
            </a:pPr>
            <a:r>
              <a:rPr lang="en-GB" sz="1400" dirty="0"/>
              <a:t>1. Establish target return rate of &lt;5% across all products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2. Implement predictive analytics for return risk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3. Develop supplier scorecards including return rates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4. Create comprehensive customer education content</a:t>
            </a:r>
          </a:p>
          <a:p>
            <a:pPr latinLnBrk="1">
              <a:spcBef>
                <a:spcPts val="0"/>
              </a:spcBef>
            </a:pPr>
            <a:r>
              <a:rPr lang="en-GB" sz="1400" dirty="0"/>
              <a:t>5. Build early warning system for quality issues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latinLnBrk="1">
              <a:spcBef>
                <a:spcPts val="0"/>
              </a:spcBef>
            </a:pPr>
            <a:r>
              <a:rPr lang="en-GB" sz="1400" dirty="0"/>
              <a:t>KEY METRICS TO TRACK: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Return rate by product (weekly)</a:t>
            </a:r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Return reason breakdown (daily - once implemented)</a:t>
            </a:r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Return rate by region (monthly)</a:t>
            </a:r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Cost per return (monthly)</a:t>
            </a:r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Time from order to return (to identify description issues)</a:t>
            </a:r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Customer satisfaction scores for returned items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latinLnBrk="1">
              <a:spcBef>
                <a:spcPts val="0"/>
              </a:spcBef>
            </a:pPr>
            <a:r>
              <a:rPr lang="en-GB" sz="1400" dirty="0"/>
              <a:t>INVESTMENT REQUIRED:</a:t>
            </a:r>
          </a:p>
          <a:p>
            <a:pPr latinLnBrk="1">
              <a:spcBef>
                <a:spcPts val="0"/>
              </a:spcBef>
            </a:pPr>
            <a:endParaRPr lang="en-GB" sz="1400" dirty="0"/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Return tracking system: £5,000-10,000 one-time</a:t>
            </a:r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Quality improvements: £15,000-25,000</a:t>
            </a:r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Enhanced descriptions/photography: £5,000-8,000</a:t>
            </a:r>
          </a:p>
          <a:p>
            <a:pPr marL="285750" indent="-285750" latinLnBrk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ROI: Payback in 3-6 months based on savings projections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1659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6401A-4901-79A0-02BF-05BF7FBD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0" y="1814321"/>
            <a:ext cx="996419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01 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336975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BBD2E-2C6E-55EB-173C-3CA62F6A9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E3309-2BE7-BAE1-F4A7-1851B7C13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123" y="232189"/>
            <a:ext cx="10361753" cy="78053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4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Delivery Times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5CD26A80-27C7-F328-C648-195E4B678C28}"/>
              </a:ext>
            </a:extLst>
          </p:cNvPr>
          <p:cNvSpPr txBox="1">
            <a:spLocks/>
          </p:cNvSpPr>
          <p:nvPr/>
        </p:nvSpPr>
        <p:spPr>
          <a:xfrm>
            <a:off x="331875" y="1051908"/>
            <a:ext cx="9665564" cy="1167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Why is it taking 8 days on average for delivery?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Recommend reducing delivery times by 2-3 days on average to improve customer satisfaction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  <a:sym typeface="Wingdings" pitchFamily="2" charset="2"/>
              </a:rPr>
              <a:t> review logistics, Lean process improvement</a:t>
            </a: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4" descr="A graph with blue lines&#10;&#10;AI-generated content may be incorrect.">
            <a:extLst>
              <a:ext uri="{FF2B5EF4-FFF2-40B4-BE49-F238E27FC236}">
                <a16:creationId xmlns:a16="http://schemas.microsoft.com/office/drawing/2014/main" id="{AA8CD092-7929-C1CC-2C4F-9DF1F8C7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49"/>
          <a:stretch>
            <a:fillRect/>
          </a:stretch>
        </p:blipFill>
        <p:spPr>
          <a:xfrm>
            <a:off x="1540955" y="2092553"/>
            <a:ext cx="10024026" cy="47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4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19C184-CFC9-7F01-D652-E9697F9A7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32B698C-2778-090B-DC99-7BF2DE3CE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7D52A-E567-D73B-13EC-C3781195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05 Strategic Levers</a:t>
            </a:r>
          </a:p>
        </p:txBody>
      </p:sp>
    </p:spTree>
    <p:extLst>
      <p:ext uri="{BB962C8B-B14F-4D97-AF65-F5344CB8AC3E}">
        <p14:creationId xmlns:p14="http://schemas.microsoft.com/office/powerpoint/2010/main" val="858415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C5DB8-CF5D-F144-189D-E9A78979712D}"/>
              </a:ext>
            </a:extLst>
          </p:cNvPr>
          <p:cNvSpPr txBox="1"/>
          <p:nvPr/>
        </p:nvSpPr>
        <p:spPr>
          <a:xfrm>
            <a:off x="5821681" y="320941"/>
            <a:ext cx="5898178" cy="1235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minimum discount applied across all products was 1%, and the maximum was 25% (average = 12.5%)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1300" dirty="0"/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Items in yellow discounted &gt; 600 times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D044B8-472F-82FE-82DA-030A440B2C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435005"/>
              </p:ext>
            </p:extLst>
          </p:nvPr>
        </p:nvGraphicFramePr>
        <p:xfrm>
          <a:off x="5700998" y="2017354"/>
          <a:ext cx="6139544" cy="4135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1">
                  <a:extLst>
                    <a:ext uri="{9D8B030D-6E8A-4147-A177-3AD203B41FA5}">
                      <a16:colId xmlns:a16="http://schemas.microsoft.com/office/drawing/2014/main" val="2089622913"/>
                    </a:ext>
                  </a:extLst>
                </a:gridCol>
                <a:gridCol w="1894115">
                  <a:extLst>
                    <a:ext uri="{9D8B030D-6E8A-4147-A177-3AD203B41FA5}">
                      <a16:colId xmlns:a16="http://schemas.microsoft.com/office/drawing/2014/main" val="3248507431"/>
                    </a:ext>
                  </a:extLst>
                </a:gridCol>
                <a:gridCol w="1776548">
                  <a:extLst>
                    <a:ext uri="{9D8B030D-6E8A-4147-A177-3AD203B41FA5}">
                      <a16:colId xmlns:a16="http://schemas.microsoft.com/office/drawing/2014/main" val="4245383533"/>
                    </a:ext>
                  </a:extLst>
                </a:gridCol>
              </a:tblGrid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 dirty="0">
                          <a:effectLst/>
                        </a:rPr>
                        <a:t>Product</a:t>
                      </a:r>
                      <a:endParaRPr lang="en-GB" sz="2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Avg Discount (%)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GB" sz="2100" kern="100" dirty="0">
                          <a:effectLst/>
                        </a:rPr>
                        <a:t>Times </a:t>
                      </a:r>
                    </a:p>
                    <a:p>
                      <a:pPr algn="ctr" latinLnBrk="1">
                        <a:buNone/>
                      </a:pPr>
                      <a:r>
                        <a:rPr lang="en-GB" sz="2100" kern="100" dirty="0">
                          <a:effectLst/>
                        </a:rPr>
                        <a:t>Discounted</a:t>
                      </a:r>
                      <a:endParaRPr lang="en-GB" sz="2100" kern="100" dirty="0">
                        <a:effectLst/>
                        <a:latin typeface="Courier New" panose="02070309020205020404" pitchFamily="49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3491972314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 dirty="0">
                          <a:effectLst/>
                          <a:highlight>
                            <a:srgbClr val="FFFF00"/>
                          </a:highlight>
                        </a:rPr>
                        <a:t>Bookshelf</a:t>
                      </a:r>
                      <a:endParaRPr lang="en-GB" sz="2100" kern="1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13.0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  <a:highlight>
                            <a:srgbClr val="FFFF00"/>
                          </a:highlight>
                        </a:rPr>
                        <a:t>614</a:t>
                      </a:r>
                      <a:endParaRPr lang="en-GB" sz="2100" kern="10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4096688315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>
                          <a:effectLst/>
                        </a:rPr>
                        <a:t>Chest of Drawers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13.0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571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1822349825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>
                          <a:effectLst/>
                        </a:rPr>
                        <a:t>Sofa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13.0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506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3074532009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>
                          <a:effectLst/>
                        </a:rPr>
                        <a:t>TV Stand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12.9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574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1829544292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 dirty="0">
                          <a:effectLst/>
                        </a:rPr>
                        <a:t>Wardrobe</a:t>
                      </a:r>
                      <a:endParaRPr lang="en-GB" sz="21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12.8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578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716889060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>
                          <a:effectLst/>
                        </a:rPr>
                        <a:t>Bed Frame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12.8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596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515587337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 dirty="0">
                          <a:effectLst/>
                          <a:highlight>
                            <a:srgbClr val="FFFF00"/>
                          </a:highlight>
                        </a:rPr>
                        <a:t>Office Desk</a:t>
                      </a:r>
                      <a:endParaRPr lang="en-GB" sz="2100" kern="1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12.6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  <a:highlight>
                            <a:srgbClr val="FFFF00"/>
                          </a:highlight>
                        </a:rPr>
                        <a:t>607</a:t>
                      </a:r>
                      <a:endParaRPr lang="en-GB" sz="2100" kern="10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2129102073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 dirty="0">
                          <a:effectLst/>
                          <a:highlight>
                            <a:srgbClr val="FFFF00"/>
                          </a:highlight>
                        </a:rPr>
                        <a:t>Dining Table</a:t>
                      </a:r>
                      <a:endParaRPr lang="en-GB" sz="2100" kern="1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12.6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  <a:highlight>
                            <a:srgbClr val="FFFF00"/>
                          </a:highlight>
                        </a:rPr>
                        <a:t>639</a:t>
                      </a:r>
                      <a:endParaRPr lang="en-GB" sz="2100" kern="10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2613878014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>
                          <a:effectLst/>
                        </a:rPr>
                        <a:t>Coffee Table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12.6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582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2345899348"/>
                  </a:ext>
                </a:extLst>
              </a:tr>
              <a:tr h="3495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100" kern="100" dirty="0">
                          <a:effectLst/>
                          <a:highlight>
                            <a:srgbClr val="FFFF00"/>
                          </a:highlight>
                        </a:rPr>
                        <a:t>Armchair</a:t>
                      </a:r>
                      <a:endParaRPr lang="en-GB" sz="2100" kern="1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>
                          <a:effectLst/>
                        </a:rPr>
                        <a:t>12.6</a:t>
                      </a:r>
                      <a:endParaRPr lang="en-GB" sz="21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2100" kern="100" dirty="0">
                          <a:effectLst/>
                          <a:highlight>
                            <a:srgbClr val="FFFF00"/>
                          </a:highlight>
                        </a:rPr>
                        <a:t>620</a:t>
                      </a:r>
                      <a:endParaRPr lang="en-GB" sz="2100" kern="1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16733" marR="116733" marT="0" marB="0"/>
                </a:tc>
                <a:extLst>
                  <a:ext uri="{0D108BD9-81ED-4DB2-BD59-A6C34878D82A}">
                    <a16:rowId xmlns:a16="http://schemas.microsoft.com/office/drawing/2014/main" val="5693050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E260676-0A15-89E5-A4BA-4507741EE9F2}"/>
              </a:ext>
            </a:extLst>
          </p:cNvPr>
          <p:cNvSpPr txBox="1"/>
          <p:nvPr/>
        </p:nvSpPr>
        <p:spPr>
          <a:xfrm>
            <a:off x="444137" y="320941"/>
            <a:ext cx="5377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Discounting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5EFB-A27E-D097-636D-40703B3FA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05" y="1333200"/>
            <a:ext cx="4779305" cy="5403729"/>
          </a:xfrm>
        </p:spPr>
        <p:txBody>
          <a:bodyPr>
            <a:noAutofit/>
          </a:bodyPr>
          <a:lstStyle/>
          <a:p>
            <a:r>
              <a:rPr lang="en-GB" sz="1400" dirty="0"/>
              <a:t>Items sold WITHOUT discounts average 3.24 units per order</a:t>
            </a:r>
          </a:p>
          <a:p>
            <a:r>
              <a:rPr lang="en-GB" sz="1400" dirty="0"/>
              <a:t>Items sold WITH discounts average 2.99 units per order</a:t>
            </a:r>
          </a:p>
          <a:p>
            <a:r>
              <a:rPr lang="en-GB" sz="1400" dirty="0"/>
              <a:t>That's a c. </a:t>
            </a:r>
            <a:r>
              <a:rPr lang="en-GB" sz="1400" b="1" dirty="0"/>
              <a:t>8% decrease</a:t>
            </a:r>
            <a:r>
              <a:rPr lang="en-GB" sz="1400" dirty="0"/>
              <a:t> in average quantity when discounts are applied</a:t>
            </a:r>
          </a:p>
          <a:p>
            <a:r>
              <a:rPr lang="en-GB" sz="1400" u="sng" dirty="0"/>
              <a:t>Possible explanations:</a:t>
            </a:r>
          </a:p>
          <a:p>
            <a:pPr lvl="1"/>
            <a:r>
              <a:rPr lang="en-GB" sz="1400" b="1" dirty="0"/>
              <a:t>Reverse causality</a:t>
            </a:r>
            <a:r>
              <a:rPr lang="en-GB" sz="1400" dirty="0"/>
              <a:t>: might be applying discounts to </a:t>
            </a:r>
            <a:r>
              <a:rPr lang="en-GB" sz="1400" b="1" dirty="0"/>
              <a:t>slow-moving products</a:t>
            </a:r>
            <a:r>
              <a:rPr lang="en-GB" sz="1400" dirty="0"/>
              <a:t> that naturally have lower demand</a:t>
            </a:r>
          </a:p>
          <a:p>
            <a:pPr lvl="1"/>
            <a:r>
              <a:rPr lang="en-GB" sz="1400" b="1" dirty="0"/>
              <a:t>Product mix</a:t>
            </a:r>
            <a:r>
              <a:rPr lang="en-GB" sz="1400" dirty="0"/>
              <a:t>: popular, high-volume products might not need discounts to sell well</a:t>
            </a:r>
          </a:p>
          <a:p>
            <a:pPr lvl="1"/>
            <a:r>
              <a:rPr lang="en-GB" sz="1400" b="1" dirty="0"/>
              <a:t>Strategic discounting</a:t>
            </a:r>
            <a:r>
              <a:rPr lang="en-GB" sz="1400" dirty="0"/>
              <a:t>: discounts might be used to clear inventory or move specific products rather than to drive bulk purchases</a:t>
            </a:r>
          </a:p>
          <a:p>
            <a:pPr lvl="1"/>
            <a:r>
              <a:rPr lang="en-GB" sz="1400" b="1" dirty="0"/>
              <a:t>Customer behaviour</a:t>
            </a:r>
            <a:r>
              <a:rPr lang="en-GB" sz="1400" dirty="0"/>
              <a:t>: customers might buy discounted items opportunistically in smaller quantities, while they stock up on regular-price items they know they need</a:t>
            </a:r>
          </a:p>
          <a:p>
            <a:pPr lvl="1"/>
            <a:r>
              <a:rPr lang="en-GB" sz="1400" b="1" dirty="0"/>
              <a:t>Important caveat</a:t>
            </a:r>
            <a:r>
              <a:rPr lang="en-GB" sz="1400" dirty="0"/>
              <a:t>: This shows </a:t>
            </a:r>
            <a:r>
              <a:rPr lang="en-GB" sz="1400" b="1" dirty="0"/>
              <a:t>correlation, not causation</a:t>
            </a:r>
            <a:r>
              <a:rPr lang="en-GB" sz="1400" dirty="0"/>
              <a:t>. It doesn't mean discounts </a:t>
            </a:r>
            <a:r>
              <a:rPr lang="en-GB" sz="1400" i="1" dirty="0"/>
              <a:t>cause</a:t>
            </a:r>
            <a:r>
              <a:rPr lang="en-GB" sz="1400" dirty="0"/>
              <a:t> lower volumes; more likely, the items that get discounted are inherently different from those that don’t</a:t>
            </a:r>
          </a:p>
          <a:p>
            <a:r>
              <a:rPr lang="en-US" sz="1400" b="1" dirty="0"/>
              <a:t>Recommend reviewing discounting strategy</a:t>
            </a:r>
          </a:p>
        </p:txBody>
      </p:sp>
    </p:spTree>
    <p:extLst>
      <p:ext uri="{BB962C8B-B14F-4D97-AF65-F5344CB8AC3E}">
        <p14:creationId xmlns:p14="http://schemas.microsoft.com/office/powerpoint/2010/main" val="2594090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graphs&#10;&#10;AI-generated content may be incorrect.">
            <a:extLst>
              <a:ext uri="{FF2B5EF4-FFF2-40B4-BE49-F238E27FC236}">
                <a16:creationId xmlns:a16="http://schemas.microsoft.com/office/drawing/2014/main" id="{7CBA277C-3279-AB12-CAAB-798EE2AA9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5" y="0"/>
            <a:ext cx="12041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1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E723-131A-824F-EA5C-982BE075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72" y="585257"/>
            <a:ext cx="3479800" cy="2530475"/>
          </a:xfrm>
        </p:spPr>
        <p:txBody>
          <a:bodyPr>
            <a:normAutofit/>
          </a:bodyPr>
          <a:lstStyle/>
          <a:p>
            <a:r>
              <a:rPr lang="en-US" b="1" dirty="0"/>
              <a:t>Stop Discounting Unresponsive Products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6B94D578-B125-8734-0BFA-70F2621E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2" y="3429000"/>
            <a:ext cx="12191998" cy="3386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1950C5-10EB-37F1-0CB7-63609446FFFD}"/>
              </a:ext>
            </a:extLst>
          </p:cNvPr>
          <p:cNvSpPr txBox="1"/>
          <p:nvPr/>
        </p:nvSpPr>
        <p:spPr>
          <a:xfrm>
            <a:off x="4702629" y="1225337"/>
            <a:ext cx="22729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£1.45m savings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C0D08FA-D46A-7824-59D8-E27178EFECA5}"/>
              </a:ext>
            </a:extLst>
          </p:cNvPr>
          <p:cNvSpPr/>
          <p:nvPr/>
        </p:nvSpPr>
        <p:spPr>
          <a:xfrm>
            <a:off x="3944983" y="1645920"/>
            <a:ext cx="640080" cy="7315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6FD05E77-20B6-D95B-02A1-90DCA930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16" t="50448" r="56471" b="4034"/>
          <a:stretch>
            <a:fillRect/>
          </a:stretch>
        </p:blipFill>
        <p:spPr>
          <a:xfrm>
            <a:off x="7276011" y="56823"/>
            <a:ext cx="4682196" cy="35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9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E4A73B68-E530-285D-CBF2-1A83FE6A3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448"/>
          <a:stretch>
            <a:fillRect/>
          </a:stretch>
        </p:blipFill>
        <p:spPr>
          <a:xfrm>
            <a:off x="157088" y="1681236"/>
            <a:ext cx="11877823" cy="5046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2FA0D-7C34-9D5A-5AB5-959A7C0FAFF9}"/>
              </a:ext>
            </a:extLst>
          </p:cNvPr>
          <p:cNvSpPr txBox="1"/>
          <p:nvPr/>
        </p:nvSpPr>
        <p:spPr>
          <a:xfrm>
            <a:off x="1303867" y="389467"/>
            <a:ext cx="89238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Customer Segmentation</a:t>
            </a:r>
          </a:p>
        </p:txBody>
      </p:sp>
    </p:spTree>
    <p:extLst>
      <p:ext uri="{BB962C8B-B14F-4D97-AF65-F5344CB8AC3E}">
        <p14:creationId xmlns:p14="http://schemas.microsoft.com/office/powerpoint/2010/main" val="4220670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8BAACA-632F-D467-FE02-26347AEA8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Background">
            <a:extLst>
              <a:ext uri="{FF2B5EF4-FFF2-40B4-BE49-F238E27FC236}">
                <a16:creationId xmlns:a16="http://schemas.microsoft.com/office/drawing/2014/main" id="{888573AF-3B46-4FAE-F3F5-0B61F8A9A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D0282AA-23FA-118E-750C-0C5309F05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E2B67-8FB3-D097-C2CC-321AF1027FAA}"/>
              </a:ext>
            </a:extLst>
          </p:cNvPr>
          <p:cNvSpPr txBox="1"/>
          <p:nvPr/>
        </p:nvSpPr>
        <p:spPr>
          <a:xfrm>
            <a:off x="444137" y="320941"/>
            <a:ext cx="5377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Our Top Customers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D3C77C-A29B-E89C-46EA-A8EB0A3C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905261"/>
              </p:ext>
            </p:extLst>
          </p:nvPr>
        </p:nvGraphicFramePr>
        <p:xfrm>
          <a:off x="4561464" y="1885384"/>
          <a:ext cx="7402032" cy="452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814">
                  <a:extLst>
                    <a:ext uri="{9D8B030D-6E8A-4147-A177-3AD203B41FA5}">
                      <a16:colId xmlns:a16="http://schemas.microsoft.com/office/drawing/2014/main" val="715952942"/>
                    </a:ext>
                  </a:extLst>
                </a:gridCol>
                <a:gridCol w="1001702">
                  <a:extLst>
                    <a:ext uri="{9D8B030D-6E8A-4147-A177-3AD203B41FA5}">
                      <a16:colId xmlns:a16="http://schemas.microsoft.com/office/drawing/2014/main" val="2275072630"/>
                    </a:ext>
                  </a:extLst>
                </a:gridCol>
                <a:gridCol w="1386507">
                  <a:extLst>
                    <a:ext uri="{9D8B030D-6E8A-4147-A177-3AD203B41FA5}">
                      <a16:colId xmlns:a16="http://schemas.microsoft.com/office/drawing/2014/main" val="1078168174"/>
                    </a:ext>
                  </a:extLst>
                </a:gridCol>
                <a:gridCol w="1116419">
                  <a:extLst>
                    <a:ext uri="{9D8B030D-6E8A-4147-A177-3AD203B41FA5}">
                      <a16:colId xmlns:a16="http://schemas.microsoft.com/office/drawing/2014/main" val="891846978"/>
                    </a:ext>
                  </a:extLst>
                </a:gridCol>
                <a:gridCol w="1127051">
                  <a:extLst>
                    <a:ext uri="{9D8B030D-6E8A-4147-A177-3AD203B41FA5}">
                      <a16:colId xmlns:a16="http://schemas.microsoft.com/office/drawing/2014/main" val="912577681"/>
                    </a:ext>
                  </a:extLst>
                </a:gridCol>
                <a:gridCol w="1286539">
                  <a:extLst>
                    <a:ext uri="{9D8B030D-6E8A-4147-A177-3AD203B41FA5}">
                      <a16:colId xmlns:a16="http://schemas.microsoft.com/office/drawing/2014/main" val="1773710565"/>
                    </a:ext>
                  </a:extLst>
                </a:gridCol>
              </a:tblGrid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>
                          <a:effectLst/>
                        </a:rPr>
                        <a:t>Customer Name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Revenue (£)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Adjusted Profit (£)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Num Orders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Num Returns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Return Rate (%)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2502488415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>
                          <a:effectLst/>
                        </a:rPr>
                        <a:t>Katie Adams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624,043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456,358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314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17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5.4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2505937121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>
                          <a:effectLst/>
                        </a:rPr>
                        <a:t>Liam Mitchell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609,017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433,347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308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25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</a:rPr>
                        <a:t>8.1</a:t>
                      </a:r>
                      <a:endParaRPr lang="en-GB" sz="1200" kern="1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3969298314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>
                          <a:effectLst/>
                        </a:rPr>
                        <a:t>Daniel Cooper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595,421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431,065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317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22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6.9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2982403987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>
                          <a:effectLst/>
                        </a:rPr>
                        <a:t>Ben Taylor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587,081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425,040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303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19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6.3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803236097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>
                          <a:effectLst/>
                        </a:rPr>
                        <a:t>Mia Brown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596,899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424,925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301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19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6.3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512948597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>
                          <a:effectLst/>
                        </a:rPr>
                        <a:t>Riley Moore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597,136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418,374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298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19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6.4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4287129772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 dirty="0">
                          <a:effectLst/>
                        </a:rPr>
                        <a:t>Ella Robinson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592,609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409,335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326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25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</a:rPr>
                        <a:t>7.7</a:t>
                      </a:r>
                      <a:endParaRPr lang="en-GB" sz="1200" kern="1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3225373066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>
                          <a:effectLst/>
                        </a:rPr>
                        <a:t>Quinn Bailey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556,494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407,720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281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14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5.0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1935120903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>
                          <a:effectLst/>
                        </a:rPr>
                        <a:t>Noah Jones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557,307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405,848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324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22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6.8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1406556497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kern="100" dirty="0">
                          <a:effectLst/>
                        </a:rPr>
                        <a:t>Henry Hughes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580,527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402,875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</a:rPr>
                        <a:t>309</a:t>
                      </a: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>
                          <a:effectLst/>
                        </a:rPr>
                        <a:t>27</a:t>
                      </a: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200" kern="100" dirty="0">
                          <a:effectLst/>
                          <a:highlight>
                            <a:srgbClr val="FFFF00"/>
                          </a:highlight>
                        </a:rPr>
                        <a:t>8.7</a:t>
                      </a:r>
                      <a:endParaRPr lang="en-GB" sz="1200" kern="1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1385716821"/>
                  </a:ext>
                </a:extLst>
              </a:tr>
              <a:tr h="3772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kern="1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5,896,534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4,214,887*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GB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0813" marR="70813" marT="0" marB="0" anchor="ctr"/>
                </a:tc>
                <a:extLst>
                  <a:ext uri="{0D108BD9-81ED-4DB2-BD59-A6C34878D82A}">
                    <a16:rowId xmlns:a16="http://schemas.microsoft.com/office/drawing/2014/main" val="30479725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364D65-9DCB-1500-E51F-4DB516969C73}"/>
              </a:ext>
            </a:extLst>
          </p:cNvPr>
          <p:cNvSpPr txBox="1"/>
          <p:nvPr/>
        </p:nvSpPr>
        <p:spPr>
          <a:xfrm>
            <a:off x="1214847" y="2210068"/>
            <a:ext cx="291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top 10 customers account for </a:t>
            </a:r>
            <a:r>
              <a:rPr lang="en-US" b="1" dirty="0"/>
              <a:t>52%</a:t>
            </a:r>
            <a:r>
              <a:rPr lang="en-US" dirty="0"/>
              <a:t> of all sales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BF88-5B6F-CDE7-484F-20959D268205}"/>
              </a:ext>
            </a:extLst>
          </p:cNvPr>
          <p:cNvSpPr txBox="1"/>
          <p:nvPr/>
        </p:nvSpPr>
        <p:spPr>
          <a:xfrm>
            <a:off x="7049482" y="6392029"/>
            <a:ext cx="3721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* Revenue minus returns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006A6E8-EE7C-A1AC-0E59-0D5FD3EBD5DB}"/>
              </a:ext>
            </a:extLst>
          </p:cNvPr>
          <p:cNvSpPr/>
          <p:nvPr/>
        </p:nvSpPr>
        <p:spPr>
          <a:xfrm>
            <a:off x="469975" y="2288583"/>
            <a:ext cx="552245" cy="48930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EEFC8-A1B7-D305-125A-5DACC48E9C06}"/>
              </a:ext>
            </a:extLst>
          </p:cNvPr>
          <p:cNvSpPr txBox="1"/>
          <p:nvPr/>
        </p:nvSpPr>
        <p:spPr>
          <a:xfrm>
            <a:off x="444137" y="3370054"/>
            <a:ext cx="36837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show them our appreciation?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help them buy better to reduce returns?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other items can we market to them in categories they already buy?</a:t>
            </a:r>
          </a:p>
        </p:txBody>
      </p:sp>
    </p:spTree>
    <p:extLst>
      <p:ext uri="{BB962C8B-B14F-4D97-AF65-F5344CB8AC3E}">
        <p14:creationId xmlns:p14="http://schemas.microsoft.com/office/powerpoint/2010/main" val="1249812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hart with numbers and a number of customers&#10;&#10;AI-generated content may be incorrect.">
            <a:extLst>
              <a:ext uri="{FF2B5EF4-FFF2-40B4-BE49-F238E27FC236}">
                <a16:creationId xmlns:a16="http://schemas.microsoft.com/office/drawing/2014/main" id="{D1014E63-F8E3-723D-008B-CF6126AF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61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D86D-6D9B-EFDB-2A5F-0ACDF95A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65" y="350261"/>
            <a:ext cx="10515600" cy="564140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solidFill>
                  <a:srgbClr val="0070C0"/>
                </a:solidFill>
              </a:rPr>
              <a:t>Recommendation: Introduce Customer Loyalty Programme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9447-E6FD-74D4-5E09-0E630D909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627" y="1360164"/>
            <a:ext cx="3619497" cy="49050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/>
              <a:t>1. HIGH-VALUE REPEAT CUSTOMERS</a:t>
            </a:r>
          </a:p>
          <a:p>
            <a:pPr marL="0" indent="0">
              <a:buNone/>
            </a:pPr>
            <a:r>
              <a:rPr lang="en-US" sz="1400" dirty="0"/>
              <a:t>✓ Launch VIP Loyalty Programme</a:t>
            </a:r>
          </a:p>
          <a:p>
            <a:pPr lvl="1"/>
            <a:r>
              <a:rPr lang="en-US" sz="1400" dirty="0"/>
              <a:t>Exclusive 10% discount on all orders</a:t>
            </a:r>
          </a:p>
          <a:p>
            <a:pPr lvl="1"/>
            <a:r>
              <a:rPr lang="en-US" sz="1400" dirty="0"/>
              <a:t>Early access to new products</a:t>
            </a:r>
          </a:p>
          <a:p>
            <a:pPr lvl="1"/>
            <a:r>
              <a:rPr lang="en-US" sz="1400" dirty="0"/>
              <a:t>Birthday rewards</a:t>
            </a:r>
          </a:p>
          <a:p>
            <a:pPr marL="0" indent="0">
              <a:buNone/>
            </a:pPr>
            <a:r>
              <a:rPr lang="en-US" sz="1400" dirty="0"/>
              <a:t> ✓ Premium Benefits</a:t>
            </a:r>
          </a:p>
          <a:p>
            <a:pPr lvl="1"/>
            <a:r>
              <a:rPr lang="en-US" sz="1400" dirty="0"/>
              <a:t>FREE assembly service (saves £50-100)</a:t>
            </a:r>
          </a:p>
          <a:p>
            <a:pPr lvl="1"/>
            <a:r>
              <a:rPr lang="en-US" sz="1400" dirty="0"/>
              <a:t>FREE next-day delivery</a:t>
            </a:r>
          </a:p>
          <a:p>
            <a:pPr lvl="1"/>
            <a:r>
              <a:rPr lang="en-US" sz="1400" dirty="0"/>
              <a:t>Dedicated customer service line</a:t>
            </a:r>
          </a:p>
          <a:p>
            <a:pPr marL="0" indent="0">
              <a:buNone/>
            </a:pPr>
            <a:r>
              <a:rPr lang="en-US" sz="1400" dirty="0"/>
              <a:t>✓ Personalized Engagement</a:t>
            </a:r>
          </a:p>
          <a:p>
            <a:pPr lvl="1"/>
            <a:r>
              <a:rPr lang="en-US" sz="1400" dirty="0"/>
              <a:t>Quarterly check-ins</a:t>
            </a:r>
          </a:p>
          <a:p>
            <a:pPr lvl="1"/>
            <a:r>
              <a:rPr lang="en-US" sz="1400" dirty="0"/>
              <a:t>Product recommendations based on history</a:t>
            </a:r>
          </a:p>
          <a:p>
            <a:pPr lvl="1"/>
            <a:r>
              <a:rPr lang="en-US" sz="1400" dirty="0"/>
              <a:t>Anniversary thank-you gifts</a:t>
            </a:r>
          </a:p>
          <a:p>
            <a:pPr marL="0" indent="0">
              <a:buNone/>
            </a:pPr>
            <a:r>
              <a:rPr lang="en-US" sz="1400" dirty="0"/>
              <a:t>AT RISK CUSTOMERS (no sales 90+ days):</a:t>
            </a:r>
          </a:p>
          <a:p>
            <a:pPr marL="0" indent="0">
              <a:buNone/>
            </a:pPr>
            <a:r>
              <a:rPr lang="en-US" sz="1400" dirty="0"/>
              <a:t>→ Immediate win-back campaign</a:t>
            </a:r>
          </a:p>
          <a:p>
            <a:pPr>
              <a:buFontTx/>
              <a:buChar char="-"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76B2A-B544-E1A4-9A2F-0EC82D675292}"/>
              </a:ext>
            </a:extLst>
          </p:cNvPr>
          <p:cNvSpPr txBox="1"/>
          <p:nvPr/>
        </p:nvSpPr>
        <p:spPr>
          <a:xfrm>
            <a:off x="4349931" y="1164134"/>
            <a:ext cx="372074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 OCCASIONAL BUYERS</a:t>
            </a:r>
          </a:p>
          <a:p>
            <a:endParaRPr lang="en-US" sz="1400" b="1" dirty="0"/>
          </a:p>
          <a:p>
            <a:r>
              <a:rPr lang="en-US" sz="1400" dirty="0"/>
              <a:t>✓ Convert to Repeat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"Buy 2, Save 15%" campaign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Product bundle recommendations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Refer-a-friend incentive</a:t>
            </a:r>
          </a:p>
          <a:p>
            <a:r>
              <a:rPr lang="en-US" sz="1400" dirty="0"/>
              <a:t>   </a:t>
            </a:r>
          </a:p>
          <a:p>
            <a:r>
              <a:rPr lang="en-US" sz="1400" dirty="0"/>
              <a:t>✓ Increase Frequency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Seasonal reminders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Complementary product suggestions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 Limited-time offers</a:t>
            </a:r>
          </a:p>
          <a:p>
            <a:endParaRPr lang="en-US" sz="1400" dirty="0"/>
          </a:p>
          <a:p>
            <a:r>
              <a:rPr lang="en-US" sz="1400" b="1" dirty="0"/>
              <a:t>3. ONE-OFF CUSTOMERS</a:t>
            </a:r>
          </a:p>
          <a:p>
            <a:endParaRPr lang="en-US" sz="1400" dirty="0"/>
          </a:p>
          <a:p>
            <a:r>
              <a:rPr lang="en-US" sz="1400" dirty="0"/>
              <a:t>✓ Re-engagement Campaign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"We miss you" 20% discount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Survey: Why haven't you returned?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Showcase new products/improvements</a:t>
            </a:r>
          </a:p>
          <a:p>
            <a:r>
              <a:rPr lang="en-US" sz="1400" dirty="0"/>
              <a:t>   </a:t>
            </a:r>
          </a:p>
          <a:p>
            <a:r>
              <a:rPr lang="en-US" sz="1400" dirty="0"/>
              <a:t>✓ Feedback Collection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 Post-purchase satisfaction survey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 Identify barriers to repeat purchase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 Address quality/service issues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7BE45B6-0153-091A-D769-2E29D8D288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9" t="3429" r="65201" b="62667"/>
          <a:stretch>
            <a:fillRect/>
          </a:stretch>
        </p:blipFill>
        <p:spPr>
          <a:xfrm>
            <a:off x="8498478" y="1360164"/>
            <a:ext cx="3550915" cy="48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43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E8E736-3394-9F28-54E9-61F00726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C9AC2F-885C-EE36-8EF8-88D0D76A9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F4146-9D90-9DF9-552F-08702A113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0" y="1814321"/>
            <a:ext cx="10813275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06 Summary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31461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594D-38FC-FA1D-4DB8-8B96BBF7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054"/>
            <a:ext cx="10515600" cy="1325563"/>
          </a:xfrm>
        </p:spPr>
        <p:txBody>
          <a:bodyPr/>
          <a:lstStyle/>
          <a:p>
            <a:r>
              <a:rPr lang="en-US" b="1" dirty="0"/>
              <a:t>Note Regarding Data &amp;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5B654-C8AD-ABF6-E633-AE30A6894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976"/>
            <a:ext cx="6878053" cy="518595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/>
              <a:t>Note Important Formulas Used in Dataset: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Discount = percentage in decimal form (0.07 = 7% discount)</a:t>
            </a:r>
          </a:p>
          <a:p>
            <a:r>
              <a:rPr lang="en-US" dirty="0"/>
              <a:t>Revenue = (Price × Quantity) × (1 - Discount)</a:t>
            </a:r>
          </a:p>
          <a:p>
            <a:r>
              <a:rPr lang="en-US" dirty="0"/>
              <a:t>Cost = per-unit cost</a:t>
            </a:r>
          </a:p>
          <a:p>
            <a:r>
              <a:rPr lang="en-US" dirty="0"/>
              <a:t>Profit = Revenue × (1 - Cost/Price)</a:t>
            </a:r>
          </a:p>
          <a:p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profit calculation maintains the same profit margin percentage regardless of the discount given to the customer. So if a product has an 80% margin, it keeps that 80% margin even when discounted.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b="1" dirty="0"/>
              <a:t>Dataset Range:</a:t>
            </a:r>
          </a:p>
          <a:p>
            <a:pPr marL="0" indent="0">
              <a:buNone/>
            </a:pPr>
            <a:endParaRPr lang="en-US" sz="1600" dirty="0"/>
          </a:p>
          <a:p>
            <a:pPr latinLnBrk="1"/>
            <a:r>
              <a:rPr lang="en-GB" dirty="0"/>
              <a:t>First date: 2023-01-01</a:t>
            </a:r>
          </a:p>
          <a:p>
            <a:pPr latinLnBrk="1"/>
            <a:r>
              <a:rPr lang="en-GB" dirty="0"/>
              <a:t>Last date: 2025-10-31</a:t>
            </a:r>
          </a:p>
          <a:p>
            <a:pPr latinLnBrk="1"/>
            <a:r>
              <a:rPr lang="en-GB" dirty="0"/>
              <a:t>Date range: 1,034 days</a:t>
            </a:r>
          </a:p>
          <a:p>
            <a:pPr latinLnBrk="1"/>
            <a:r>
              <a:rPr lang="en-GB" dirty="0"/>
              <a:t>Months covered: 34 months</a:t>
            </a:r>
          </a:p>
          <a:p>
            <a:pPr latinLnBrk="1"/>
            <a:r>
              <a:rPr lang="en-GB" dirty="0"/>
              <a:t>6,000 orders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E4BF2-B786-3233-478D-68A17F2A64CA}"/>
              </a:ext>
            </a:extLst>
          </p:cNvPr>
          <p:cNvSpPr txBox="1"/>
          <p:nvPr/>
        </p:nvSpPr>
        <p:spPr>
          <a:xfrm>
            <a:off x="8802762" y="2067114"/>
            <a:ext cx="2664823" cy="3970318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GB" b="1" dirty="0"/>
              <a:t>Columns in Dataset:</a:t>
            </a:r>
          </a:p>
          <a:p>
            <a:pPr latinLnBrk="1"/>
            <a:r>
              <a:rPr lang="en-GB" dirty="0"/>
              <a:t>   1. Order Date</a:t>
            </a:r>
          </a:p>
          <a:p>
            <a:pPr latinLnBrk="1"/>
            <a:r>
              <a:rPr lang="en-GB" dirty="0"/>
              <a:t>   2. Product ID</a:t>
            </a:r>
          </a:p>
          <a:p>
            <a:pPr latinLnBrk="1"/>
            <a:r>
              <a:rPr lang="en-GB" dirty="0"/>
              <a:t>   3. Product</a:t>
            </a:r>
          </a:p>
          <a:p>
            <a:pPr latinLnBrk="1"/>
            <a:r>
              <a:rPr lang="en-GB" dirty="0"/>
              <a:t>   4. Quantity</a:t>
            </a:r>
          </a:p>
          <a:p>
            <a:pPr latinLnBrk="1"/>
            <a:r>
              <a:rPr lang="en-GB" dirty="0"/>
              <a:t>   5. Price</a:t>
            </a:r>
          </a:p>
          <a:p>
            <a:pPr latinLnBrk="1"/>
            <a:r>
              <a:rPr lang="en-GB" dirty="0"/>
              <a:t>   6. Cost</a:t>
            </a:r>
          </a:p>
          <a:p>
            <a:pPr latinLnBrk="1"/>
            <a:r>
              <a:rPr lang="en-GB" dirty="0"/>
              <a:t>   7. Discount</a:t>
            </a:r>
          </a:p>
          <a:p>
            <a:pPr latinLnBrk="1"/>
            <a:r>
              <a:rPr lang="en-GB" dirty="0"/>
              <a:t>   8. Revenue</a:t>
            </a:r>
          </a:p>
          <a:p>
            <a:pPr latinLnBrk="1"/>
            <a:r>
              <a:rPr lang="en-GB" dirty="0"/>
              <a:t>   9. Profit</a:t>
            </a:r>
          </a:p>
          <a:p>
            <a:pPr latinLnBrk="1"/>
            <a:r>
              <a:rPr lang="en-GB" dirty="0"/>
              <a:t>  10. Delivery Time (Days)</a:t>
            </a:r>
          </a:p>
          <a:p>
            <a:pPr latinLnBrk="1"/>
            <a:r>
              <a:rPr lang="en-GB" dirty="0"/>
              <a:t>  11. Returned</a:t>
            </a:r>
          </a:p>
          <a:p>
            <a:pPr latinLnBrk="1"/>
            <a:r>
              <a:rPr lang="en-GB" dirty="0"/>
              <a:t>  12. Customer Name</a:t>
            </a:r>
          </a:p>
          <a:p>
            <a:pPr latinLnBrk="1"/>
            <a:r>
              <a:rPr lang="en-GB" dirty="0"/>
              <a:t>  13. Region</a:t>
            </a:r>
          </a:p>
        </p:txBody>
      </p:sp>
    </p:spTree>
    <p:extLst>
      <p:ext uri="{BB962C8B-B14F-4D97-AF65-F5344CB8AC3E}">
        <p14:creationId xmlns:p14="http://schemas.microsoft.com/office/powerpoint/2010/main" val="3360406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6B04-4063-18B6-01C1-50501AB1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Strategic Insights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39F48-1F54-71F9-4F08-681CD3EB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GB" dirty="0"/>
              <a:t>Potential opportunity to double company value by increasing profits to c. £19m:</a:t>
            </a:r>
          </a:p>
          <a:p>
            <a:pPr marL="285750" indent="-285750"/>
            <a:endParaRPr lang="en-GB" sz="1200" dirty="0"/>
          </a:p>
          <a:p>
            <a:pPr marL="742950" lvl="1" indent="-285750"/>
            <a:r>
              <a:rPr lang="en-GB" dirty="0"/>
              <a:t>Recover lost sales in January &amp; address chronic February drop-off</a:t>
            </a:r>
          </a:p>
          <a:p>
            <a:pPr marL="742950" lvl="1" indent="-285750"/>
            <a:r>
              <a:rPr lang="en-GB" dirty="0"/>
              <a:t>Raise profit margin of sofas &amp; coffee tables</a:t>
            </a:r>
          </a:p>
          <a:p>
            <a:pPr marL="742950" lvl="1" indent="-285750"/>
            <a:r>
              <a:rPr lang="en-GB" dirty="0"/>
              <a:t>Sales &amp; marketing push in London &amp; South East to raise profit per capita</a:t>
            </a:r>
          </a:p>
          <a:p>
            <a:pPr marL="742950" lvl="1" indent="-285750"/>
            <a:r>
              <a:rPr lang="en-GB" dirty="0"/>
              <a:t>Reduce cost of returns &amp; reduce % of overall returns (focus on quality)</a:t>
            </a:r>
          </a:p>
          <a:p>
            <a:pPr marL="742950" lvl="1" indent="-285750"/>
            <a:r>
              <a:rPr lang="en-GB" dirty="0"/>
              <a:t>Stop discounting unresponsive products</a:t>
            </a:r>
          </a:p>
          <a:p>
            <a:pPr marL="742950" lvl="1" indent="-285750"/>
            <a:r>
              <a:rPr lang="en-GB" dirty="0"/>
              <a:t>Implement Customer Loyalty Programme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119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78CA6-DABB-9CD1-EE64-FEF37712C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84CABFA-0134-F7E0-F417-C2F04701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17F7E-492F-5243-5205-DE5D8596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07 Appendix</a:t>
            </a:r>
          </a:p>
        </p:txBody>
      </p:sp>
    </p:spTree>
    <p:extLst>
      <p:ext uri="{BB962C8B-B14F-4D97-AF65-F5344CB8AC3E}">
        <p14:creationId xmlns:p14="http://schemas.microsoft.com/office/powerpoint/2010/main" val="3609649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BB07-0865-E4B9-27DC-8D96911FF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51850-A4F4-7C86-7092-CE5DBD7EA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6,000 rows of dummy sales data generated by ChatGPT</a:t>
            </a:r>
          </a:p>
          <a:p>
            <a:r>
              <a:rPr lang="en-US" dirty="0"/>
              <a:t>No missing data</a:t>
            </a:r>
          </a:p>
          <a:p>
            <a:r>
              <a:rPr lang="en-US" altLang="en-US" dirty="0"/>
              <a:t>Data quality score: 100% (Data Quality Assessment Report in GitHub)</a:t>
            </a:r>
          </a:p>
          <a:p>
            <a:endParaRPr lang="en-US" altLang="en-US" dirty="0"/>
          </a:p>
          <a:p>
            <a:r>
              <a:rPr lang="en-US" altLang="en-US" dirty="0"/>
              <a:t>Methodology:</a:t>
            </a:r>
          </a:p>
          <a:p>
            <a:pPr lvl="1"/>
            <a:r>
              <a:rPr lang="en-US" altLang="en-US" dirty="0" err="1"/>
              <a:t>profit_margin</a:t>
            </a:r>
            <a:r>
              <a:rPr lang="en-US" altLang="en-US" dirty="0"/>
              <a:t> = (</a:t>
            </a:r>
            <a:r>
              <a:rPr lang="en-US" altLang="en-US" dirty="0" err="1"/>
              <a:t>total_profit</a:t>
            </a:r>
            <a:r>
              <a:rPr lang="en-US" altLang="en-US" dirty="0"/>
              <a:t> / </a:t>
            </a:r>
            <a:r>
              <a:rPr lang="en-US" altLang="en-US" dirty="0" err="1"/>
              <a:t>total_revenue</a:t>
            </a:r>
            <a:r>
              <a:rPr lang="en-US" altLang="en-US" dirty="0"/>
              <a:t> * 100)</a:t>
            </a:r>
          </a:p>
          <a:p>
            <a:pPr lvl="1"/>
            <a:r>
              <a:rPr lang="en-US" altLang="en-US" dirty="0" err="1"/>
              <a:t>return_rate</a:t>
            </a:r>
            <a:r>
              <a:rPr lang="en-US" altLang="en-US" dirty="0"/>
              <a:t> = (</a:t>
            </a:r>
            <a:r>
              <a:rPr lang="en-US" altLang="en-US" dirty="0" err="1"/>
              <a:t>df</a:t>
            </a:r>
            <a:r>
              <a:rPr lang="en-US" altLang="en-US" dirty="0"/>
              <a:t>['Returned'].sum() / </a:t>
            </a:r>
            <a:r>
              <a:rPr lang="en-US" altLang="en-US" dirty="0" err="1"/>
              <a:t>total_orders</a:t>
            </a:r>
            <a:r>
              <a:rPr lang="en-US" altLang="en-US" dirty="0"/>
              <a:t> * 100)</a:t>
            </a:r>
          </a:p>
          <a:p>
            <a:pPr lvl="1"/>
            <a:r>
              <a:rPr lang="en-US" dirty="0"/>
              <a:t>Etc. (</a:t>
            </a:r>
            <a:r>
              <a:rPr lang="en-US" dirty="0" err="1"/>
              <a:t>Jupyter</a:t>
            </a:r>
            <a:r>
              <a:rPr lang="en-US" dirty="0"/>
              <a:t> Notebook in GitHub)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1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EA98-2B6F-6169-7476-05ED340A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Tableau Dashboard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B8BD55F-7F5F-C8DA-AF4C-0A15C65F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02" y="1021976"/>
            <a:ext cx="8054420" cy="5375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AA6904-9A38-C4AD-8D28-76465626D9C2}"/>
              </a:ext>
            </a:extLst>
          </p:cNvPr>
          <p:cNvSpPr txBox="1"/>
          <p:nvPr/>
        </p:nvSpPr>
        <p:spPr>
          <a:xfrm>
            <a:off x="556197" y="6505303"/>
            <a:ext cx="11474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public.tableau.com</a:t>
            </a:r>
            <a:r>
              <a:rPr lang="en-US" sz="1400" dirty="0"/>
              <a:t>/app/profile/</a:t>
            </a:r>
            <a:r>
              <a:rPr lang="en-US" sz="1400" dirty="0" err="1"/>
              <a:t>adriaan.van.heerden</a:t>
            </a:r>
            <a:r>
              <a:rPr lang="en-US" sz="1400" dirty="0"/>
              <a:t>/viz/Cotswold/Dashboard-MAIN</a:t>
            </a:r>
          </a:p>
        </p:txBody>
      </p:sp>
    </p:spTree>
    <p:extLst>
      <p:ext uri="{BB962C8B-B14F-4D97-AF65-F5344CB8AC3E}">
        <p14:creationId xmlns:p14="http://schemas.microsoft.com/office/powerpoint/2010/main" val="2778526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4D358-2B7D-D7E9-8C2B-57F3283A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2B1E-8612-0651-5E8C-42385934A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avanheerden</a:t>
            </a:r>
            <a:r>
              <a:rPr lang="en-US" dirty="0"/>
              <a:t>/</a:t>
            </a:r>
            <a:r>
              <a:rPr lang="en-US" dirty="0" err="1"/>
              <a:t>cotswold</a:t>
            </a:r>
            <a:r>
              <a:rPr lang="en-US" dirty="0"/>
              <a:t>-furniture/</a:t>
            </a:r>
          </a:p>
        </p:txBody>
      </p:sp>
    </p:spTree>
    <p:extLst>
      <p:ext uri="{BB962C8B-B14F-4D97-AF65-F5344CB8AC3E}">
        <p14:creationId xmlns:p14="http://schemas.microsoft.com/office/powerpoint/2010/main" val="661774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760D31-32B3-8209-71DC-54DA9BD1B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324145"/>
              </p:ext>
            </p:extLst>
          </p:nvPr>
        </p:nvGraphicFramePr>
        <p:xfrm>
          <a:off x="444655" y="407151"/>
          <a:ext cx="632652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242">
                  <a:extLst>
                    <a:ext uri="{9D8B030D-6E8A-4147-A177-3AD203B41FA5}">
                      <a16:colId xmlns:a16="http://schemas.microsoft.com/office/drawing/2014/main" val="198286619"/>
                    </a:ext>
                  </a:extLst>
                </a:gridCol>
                <a:gridCol w="3675287">
                  <a:extLst>
                    <a:ext uri="{9D8B030D-6E8A-4147-A177-3AD203B41FA5}">
                      <a16:colId xmlns:a16="http://schemas.microsoft.com/office/drawing/2014/main" val="850105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506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£11,432,426.50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9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£9,352,014.30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31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Profit Margin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81.8% (cost base may need review)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51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6.9% (</a:t>
                      </a:r>
                      <a:r>
                        <a:rPr lang="en-GB" dirty="0"/>
                        <a:t>industry average = ~5–10%</a:t>
                      </a:r>
                      <a:r>
                        <a:rPr lang="en-US" dirty="0"/>
                        <a:t>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227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 Delivery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93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Selling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Office Desk (1,901 units)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387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Most Profitable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Wardrobe (£1.9m total profit)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950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Worst Performing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North East (Profit =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£1,136,743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18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Best Performing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 East (Profit = £1,222,525)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9677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589908-4B96-D48A-D683-42CFC083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33619"/>
              </p:ext>
            </p:extLst>
          </p:nvPr>
        </p:nvGraphicFramePr>
        <p:xfrm>
          <a:off x="444653" y="4307820"/>
          <a:ext cx="11396242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7770">
                  <a:extLst>
                    <a:ext uri="{9D8B030D-6E8A-4147-A177-3AD203B41FA5}">
                      <a16:colId xmlns:a16="http://schemas.microsoft.com/office/drawing/2014/main" val="1105519276"/>
                    </a:ext>
                  </a:extLst>
                </a:gridCol>
                <a:gridCol w="5518472">
                  <a:extLst>
                    <a:ext uri="{9D8B030D-6E8A-4147-A177-3AD203B41FA5}">
                      <a16:colId xmlns:a16="http://schemas.microsoft.com/office/drawing/2014/main" val="3577931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b="1" dirty="0"/>
                        <a:t>Top 3 Insights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b="1" dirty="0"/>
                        <a:t>Top 3 Actions </a:t>
                      </a:r>
                      <a:r>
                        <a:rPr lang="en-GB" dirty="0"/>
                        <a:t>to Achieve &gt;100</a:t>
                      </a:r>
                      <a:r>
                        <a:rPr lang="en-GB" b="1" dirty="0"/>
                        <a:t>% Profit Increase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21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We are currently eroding our highest margins by offering discounts on products that </a:t>
                      </a:r>
                      <a:r>
                        <a:rPr lang="en-GB" b="1" dirty="0"/>
                        <a:t>do not need them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Our business is heavily transactional, leaving millions on the table by failing to retain customers after their first purchase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We don't need to expand to new territories to grow; we simply need to replicate our own best practices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/>
                        <a:t>Stop discounting unresponsive products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Implement Customer Loyalty Programme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/>
                        <a:t>Marketing campaign targeting London &amp; South East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934630"/>
                  </a:ext>
                </a:extLst>
              </a:tr>
            </a:tbl>
          </a:graphicData>
        </a:graphic>
      </p:graphicFrame>
      <p:pic>
        <p:nvPicPr>
          <p:cNvPr id="8" name="Picture 7" descr="A graph with blue lines and dots&#10;&#10;AI-generated content may be incorrect.">
            <a:extLst>
              <a:ext uri="{FF2B5EF4-FFF2-40B4-BE49-F238E27FC236}">
                <a16:creationId xmlns:a16="http://schemas.microsoft.com/office/drawing/2014/main" id="{F7CC7019-BE63-99B5-4BFD-0635127C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49" y="696630"/>
            <a:ext cx="4529077" cy="1915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92FE1-8000-ACDA-474B-1D8D933B8864}"/>
              </a:ext>
            </a:extLst>
          </p:cNvPr>
          <p:cNvSpPr txBox="1"/>
          <p:nvPr/>
        </p:nvSpPr>
        <p:spPr>
          <a:xfrm>
            <a:off x="7128310" y="2804698"/>
            <a:ext cx="4529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Monthly sales follow seasonal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Sales haven’t exceeded peak of Aug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Sales dip in January &amp; February </a:t>
            </a:r>
            <a:r>
              <a:rPr lang="en-US" dirty="0">
                <a:sym typeface="Wingdings" pitchFamily="2" charset="2"/>
              </a:rPr>
              <a:t> review marketing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114F35-B1C6-B282-A61F-9AFE8FDD31DF}"/>
              </a:ext>
            </a:extLst>
          </p:cNvPr>
          <p:cNvSpPr/>
          <p:nvPr/>
        </p:nvSpPr>
        <p:spPr>
          <a:xfrm>
            <a:off x="6944804" y="407151"/>
            <a:ext cx="4896091" cy="3708400"/>
          </a:xfrm>
          <a:prstGeom prst="roundRect">
            <a:avLst/>
          </a:prstGeom>
          <a:noFill/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8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a green and grey bar&#10;&#10;AI-generated content may be incorrect.">
            <a:extLst>
              <a:ext uri="{FF2B5EF4-FFF2-40B4-BE49-F238E27FC236}">
                <a16:creationId xmlns:a16="http://schemas.microsoft.com/office/drawing/2014/main" id="{66132131-A67A-CD99-ECD5-2880560A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31" y="1695735"/>
            <a:ext cx="7772400" cy="46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FA9AC-0BB5-7E6F-A52F-27997BC01DE8}"/>
              </a:ext>
            </a:extLst>
          </p:cNvPr>
          <p:cNvSpPr txBox="1"/>
          <p:nvPr/>
        </p:nvSpPr>
        <p:spPr>
          <a:xfrm>
            <a:off x="1066800" y="321733"/>
            <a:ext cx="10245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/>
              <a:t>Strategic Profit Opportunity</a:t>
            </a:r>
            <a:endParaRPr 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5BE76-966E-943B-F450-72E5D26D4ED9}"/>
              </a:ext>
            </a:extLst>
          </p:cNvPr>
          <p:cNvSpPr txBox="1"/>
          <p:nvPr/>
        </p:nvSpPr>
        <p:spPr>
          <a:xfrm>
            <a:off x="301169" y="3429000"/>
            <a:ext cx="3662438" cy="923330"/>
          </a:xfrm>
          <a:prstGeom prst="rect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dirty="0"/>
              <a:t>· </a:t>
            </a:r>
            <a:r>
              <a:rPr lang="en-GB" b="1" dirty="0"/>
              <a:t>Present Value:</a:t>
            </a:r>
            <a:r>
              <a:rPr lang="en-GB" dirty="0"/>
              <a:t>                          £9.4m</a:t>
            </a:r>
          </a:p>
          <a:p>
            <a:pPr marL="0" indent="0">
              <a:buNone/>
            </a:pPr>
            <a:r>
              <a:rPr lang="en-GB" dirty="0"/>
              <a:t>· </a:t>
            </a:r>
            <a:r>
              <a:rPr lang="en-GB" b="1" dirty="0"/>
              <a:t>Additional Opportunity:</a:t>
            </a:r>
            <a:r>
              <a:rPr lang="en-GB" dirty="0"/>
              <a:t>   +£9.9m</a:t>
            </a:r>
          </a:p>
          <a:p>
            <a:pPr marL="0" indent="0">
              <a:buNone/>
            </a:pPr>
            <a:r>
              <a:rPr lang="en-GB" dirty="0"/>
              <a:t>· </a:t>
            </a:r>
            <a:r>
              <a:rPr lang="en-GB" b="1" dirty="0"/>
              <a:t>Projected Value:</a:t>
            </a:r>
            <a:r>
              <a:rPr lang="en-GB" dirty="0"/>
              <a:t>                   £19.2m</a:t>
            </a:r>
          </a:p>
        </p:txBody>
      </p:sp>
    </p:spTree>
    <p:extLst>
      <p:ext uri="{BB962C8B-B14F-4D97-AF65-F5344CB8AC3E}">
        <p14:creationId xmlns:p14="http://schemas.microsoft.com/office/powerpoint/2010/main" val="250993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9B9E-3897-7B9D-7FAF-9A87952D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21" y="365125"/>
            <a:ext cx="11627882" cy="1325563"/>
          </a:xfrm>
        </p:spPr>
        <p:txBody>
          <a:bodyPr>
            <a:normAutofit/>
          </a:bodyPr>
          <a:lstStyle/>
          <a:p>
            <a:r>
              <a:rPr lang="en-US" sz="4200" b="1" dirty="0"/>
              <a:t>Actionable Insights for &gt;100% Profit Opportunity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B78EA-65F9-970B-32BA-EC0885C0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6" y="1690688"/>
            <a:ext cx="11413313" cy="3795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832583-6511-F7A8-C1ED-EA0F41310391}"/>
              </a:ext>
            </a:extLst>
          </p:cNvPr>
          <p:cNvSpPr txBox="1"/>
          <p:nvPr/>
        </p:nvSpPr>
        <p:spPr>
          <a:xfrm>
            <a:off x="615164" y="5880411"/>
            <a:ext cx="1157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Initial opportunities identified via data analysis; to be validated with corporate functions including Finance, Sales &amp; Marketing</a:t>
            </a:r>
          </a:p>
        </p:txBody>
      </p:sp>
    </p:spTree>
    <p:extLst>
      <p:ext uri="{BB962C8B-B14F-4D97-AF65-F5344CB8AC3E}">
        <p14:creationId xmlns:p14="http://schemas.microsoft.com/office/powerpoint/2010/main" val="396747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FC137-D5B4-8E50-022F-4EC2506B1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7E1EA6-A936-8A5A-3D62-CB82B0014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9357B-73ED-A4B2-3839-43D972344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0" y="1814321"/>
            <a:ext cx="10003379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02 Sales &amp; Seasonality</a:t>
            </a:r>
          </a:p>
        </p:txBody>
      </p:sp>
    </p:spTree>
    <p:extLst>
      <p:ext uri="{BB962C8B-B14F-4D97-AF65-F5344CB8AC3E}">
        <p14:creationId xmlns:p14="http://schemas.microsoft.com/office/powerpoint/2010/main" val="790922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54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lines and dots&#10;&#10;AI-generated content may be incorrect.">
            <a:extLst>
              <a:ext uri="{FF2B5EF4-FFF2-40B4-BE49-F238E27FC236}">
                <a16:creationId xmlns:a16="http://schemas.microsoft.com/office/drawing/2014/main" id="{26AA01D2-86C7-D1E0-6756-6ECAD38C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5304"/>
            <a:ext cx="10905066" cy="46073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DEDE9EB-496F-7154-0504-54FFF26BA0FC}"/>
              </a:ext>
            </a:extLst>
          </p:cNvPr>
          <p:cNvSpPr/>
          <p:nvPr/>
        </p:nvSpPr>
        <p:spPr>
          <a:xfrm>
            <a:off x="1505243" y="4459458"/>
            <a:ext cx="30948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54937B-8FC3-4B4E-4C0C-A66B5474C058}"/>
              </a:ext>
            </a:extLst>
          </p:cNvPr>
          <p:cNvSpPr/>
          <p:nvPr/>
        </p:nvSpPr>
        <p:spPr>
          <a:xfrm>
            <a:off x="5174568" y="4668130"/>
            <a:ext cx="30948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9CE86D-F1E5-8A2E-8043-75992674D2B6}"/>
              </a:ext>
            </a:extLst>
          </p:cNvPr>
          <p:cNvSpPr/>
          <p:nvPr/>
        </p:nvSpPr>
        <p:spPr>
          <a:xfrm>
            <a:off x="8860309" y="4752538"/>
            <a:ext cx="309489" cy="281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455B8-83AC-F41F-26C7-7FC8DB304060}"/>
              </a:ext>
            </a:extLst>
          </p:cNvPr>
          <p:cNvSpPr txBox="1"/>
          <p:nvPr/>
        </p:nvSpPr>
        <p:spPr>
          <a:xfrm>
            <a:off x="1181685" y="5905199"/>
            <a:ext cx="1036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Consistent drop in sales in February </a:t>
            </a:r>
            <a:r>
              <a:rPr lang="en-US" sz="1600" dirty="0">
                <a:sym typeface="Wingdings" pitchFamily="2" charset="2"/>
              </a:rPr>
              <a:t> can we market different products in that period/run seasonal promotions?</a:t>
            </a:r>
            <a:endParaRPr lang="en-US" sz="16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C3A355-0CAD-98C2-7F64-90D662952171}"/>
              </a:ext>
            </a:extLst>
          </p:cNvPr>
          <p:cNvCxnSpPr>
            <a:cxnSpLocks/>
          </p:cNvCxnSpPr>
          <p:nvPr/>
        </p:nvCxnSpPr>
        <p:spPr>
          <a:xfrm flipV="1">
            <a:off x="1655713" y="4752538"/>
            <a:ext cx="0" cy="1092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C9DB82-03A5-056B-6319-6D9016B05FA6}"/>
              </a:ext>
            </a:extLst>
          </p:cNvPr>
          <p:cNvCxnSpPr>
            <a:cxnSpLocks/>
          </p:cNvCxnSpPr>
          <p:nvPr/>
        </p:nvCxnSpPr>
        <p:spPr>
          <a:xfrm flipV="1">
            <a:off x="5338391" y="4949484"/>
            <a:ext cx="0" cy="895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94E266-DC62-59BB-136A-3E1F1DA3100F}"/>
              </a:ext>
            </a:extLst>
          </p:cNvPr>
          <p:cNvCxnSpPr>
            <a:cxnSpLocks/>
          </p:cNvCxnSpPr>
          <p:nvPr/>
        </p:nvCxnSpPr>
        <p:spPr>
          <a:xfrm flipV="1">
            <a:off x="9019141" y="5033892"/>
            <a:ext cx="0" cy="811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581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</TotalTime>
  <Words>3138</Words>
  <Application>Microsoft Macintosh PowerPoint</Application>
  <PresentationFormat>Widescreen</PresentationFormat>
  <Paragraphs>592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Aptos</vt:lpstr>
      <vt:lpstr>Aptos Display</vt:lpstr>
      <vt:lpstr>Arial</vt:lpstr>
      <vt:lpstr>Courier New</vt:lpstr>
      <vt:lpstr>Neue Haas Grotesk Text Pro</vt:lpstr>
      <vt:lpstr>Times New Roman</vt:lpstr>
      <vt:lpstr>Wingdings</vt:lpstr>
      <vt:lpstr>Office Theme</vt:lpstr>
      <vt:lpstr>Sales Analysis &amp; Actionable Insights for Doubling Company Profits to £19m </vt:lpstr>
      <vt:lpstr>Contents</vt:lpstr>
      <vt:lpstr>01 Executive Summary</vt:lpstr>
      <vt:lpstr>Note Regarding Data &amp; Calculations</vt:lpstr>
      <vt:lpstr>PowerPoint Presentation</vt:lpstr>
      <vt:lpstr>PowerPoint Presentation</vt:lpstr>
      <vt:lpstr>Actionable Insights for &gt;100% Profit Opportunity</vt:lpstr>
      <vt:lpstr>02 Sales &amp; Seasonality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 Profitability Deep Dive</vt:lpstr>
      <vt:lpstr>PowerPoint Presentation</vt:lpstr>
      <vt:lpstr>PowerPoint Presentation</vt:lpstr>
      <vt:lpstr>PowerPoint Presentation</vt:lpstr>
      <vt:lpstr>PowerPoint Presentation</vt:lpstr>
      <vt:lpstr>Regions</vt:lpstr>
      <vt:lpstr>PowerPoint Presentation</vt:lpstr>
      <vt:lpstr>PowerPoint Presentation</vt:lpstr>
      <vt:lpstr>PowerPoint Presentation</vt:lpstr>
      <vt:lpstr>04 Quality, Returns &amp; Cost</vt:lpstr>
      <vt:lpstr>PowerPoint Presentation</vt:lpstr>
      <vt:lpstr>PowerPoint Presentation</vt:lpstr>
      <vt:lpstr>PowerPoint Presentation</vt:lpstr>
      <vt:lpstr>Possible Causes of Higher Regional Return Rates</vt:lpstr>
      <vt:lpstr>PowerPoint Presentation</vt:lpstr>
      <vt:lpstr>PowerPoint Presentation</vt:lpstr>
      <vt:lpstr>PowerPoint Presentation</vt:lpstr>
      <vt:lpstr>05 Strategic Levers</vt:lpstr>
      <vt:lpstr>PowerPoint Presentation</vt:lpstr>
      <vt:lpstr>PowerPoint Presentation</vt:lpstr>
      <vt:lpstr>Stop Discounting Unresponsive Products</vt:lpstr>
      <vt:lpstr>PowerPoint Presentation</vt:lpstr>
      <vt:lpstr>PowerPoint Presentation</vt:lpstr>
      <vt:lpstr>PowerPoint Presentation</vt:lpstr>
      <vt:lpstr>Recommendation: Introduce Customer Loyalty Programme</vt:lpstr>
      <vt:lpstr>06 Summary &amp; Recommendations</vt:lpstr>
      <vt:lpstr>Key Strategic Insights &amp; Recommendations</vt:lpstr>
      <vt:lpstr>07 Appendix</vt:lpstr>
      <vt:lpstr>Data &amp; Methodology</vt:lpstr>
      <vt:lpstr>Tableau Dashboard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Adriaan van Heerden</dc:creator>
  <cp:lastModifiedBy>Adriaan van Heerden</cp:lastModifiedBy>
  <cp:revision>191</cp:revision>
  <cp:lastPrinted>2025-12-08T12:57:17Z</cp:lastPrinted>
  <dcterms:created xsi:type="dcterms:W3CDTF">2025-11-21T16:27:43Z</dcterms:created>
  <dcterms:modified xsi:type="dcterms:W3CDTF">2025-12-18T09:23:55Z</dcterms:modified>
</cp:coreProperties>
</file>